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304" r:id="rId2"/>
    <p:sldId id="258" r:id="rId3"/>
    <p:sldId id="302" r:id="rId4"/>
    <p:sldId id="259" r:id="rId5"/>
    <p:sldId id="261"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94" r:id="rId23"/>
    <p:sldId id="300" r:id="rId24"/>
    <p:sldId id="301" r:id="rId25"/>
    <p:sldId id="305" r:id="rId26"/>
    <p:sldId id="299" r:id="rId27"/>
    <p:sldId id="298"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5B2570-6338-4894-9A69-460C55648038}" type="datetimeFigureOut">
              <a:rPr lang="en-US" smtClean="0"/>
              <a:pPr/>
              <a:t>3/20/2014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49933F-495B-4813-BC22-0CB0AE82A70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
        <p:cNvGrpSpPr/>
        <p:nvPr/>
      </p:nvGrpSpPr>
      <p:grpSpPr>
        <a:xfrm>
          <a:off x="0" y="0"/>
          <a:ext cx="0" cy="0"/>
          <a:chOff x="0" y="0"/>
          <a:chExt cx="0" cy="0"/>
        </a:xfrm>
      </p:grpSpPr>
      <p:sp>
        <p:nvSpPr>
          <p:cNvPr id="23" name="Shape 23"/>
          <p:cNvSpPr>
            <a:spLocks noGrp="1" noRot="1" noChangeAspect="1"/>
          </p:cNvSpPr>
          <p:nvPr>
            <p:ph type="sldImg" idx="2"/>
          </p:nvPr>
        </p:nvSpPr>
        <p:spPr>
          <a:xfrm>
            <a:off x="1143225" y="685801"/>
            <a:ext cx="4572225" cy="3428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 name="Shape 24"/>
          <p:cNvSpPr txBox="1">
            <a:spLocks noGrp="1"/>
          </p:cNvSpPr>
          <p:nvPr>
            <p:ph type="body" idx="1"/>
          </p:nvPr>
        </p:nvSpPr>
        <p:spPr>
          <a:xfrm>
            <a:off x="685800" y="4343400"/>
            <a:ext cx="5486400" cy="4114800"/>
          </a:xfrm>
          <a:prstGeom prst="rect">
            <a:avLst/>
          </a:prstGeom>
        </p:spPr>
        <p:txBody>
          <a:bodyPr lIns="82283" tIns="82283" rIns="82283" bIns="82283" anchor="t" anchorCtr="0">
            <a:no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400" cy="4114800"/>
          </a:xfrm>
          <a:prstGeom prst="rect">
            <a:avLst/>
          </a:prstGeom>
        </p:spPr>
        <p:txBody>
          <a:bodyPr lIns="82283" tIns="82283" rIns="82283" bIns="82283" anchor="t" anchorCtr="0">
            <a:no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400" cy="4114800"/>
          </a:xfrm>
          <a:prstGeom prst="rect">
            <a:avLst/>
          </a:prstGeom>
        </p:spPr>
        <p:txBody>
          <a:bodyPr lIns="82283" tIns="82283" rIns="82283" bIns="82283" anchor="t" anchorCtr="0">
            <a:no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400" cy="4114800"/>
          </a:xfrm>
          <a:prstGeom prst="rect">
            <a:avLst/>
          </a:prstGeom>
        </p:spPr>
        <p:txBody>
          <a:bodyPr lIns="82283" tIns="82283" rIns="82283" bIns="82283" anchor="t" anchorCtr="0">
            <a:no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400" cy="4114800"/>
          </a:xfrm>
          <a:prstGeom prst="rect">
            <a:avLst/>
          </a:prstGeom>
        </p:spPr>
        <p:txBody>
          <a:bodyPr lIns="82283" tIns="82283" rIns="82283" bIns="82283" anchor="t" anchorCtr="0">
            <a:no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lIns="82283" tIns="82283" rIns="82283" bIns="82283" anchor="t" anchorCtr="0">
            <a:noAutofit/>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5" name="Shape 125"/>
          <p:cNvSpPr txBox="1">
            <a:spLocks noGrp="1"/>
          </p:cNvSpPr>
          <p:nvPr>
            <p:ph type="body" idx="1"/>
          </p:nvPr>
        </p:nvSpPr>
        <p:spPr>
          <a:xfrm>
            <a:off x="685800" y="4343400"/>
            <a:ext cx="5486400" cy="4114800"/>
          </a:xfrm>
          <a:prstGeom prst="rect">
            <a:avLst/>
          </a:prstGeom>
        </p:spPr>
        <p:txBody>
          <a:bodyPr lIns="82283" tIns="82283" rIns="82283" bIns="82283" anchor="t" anchorCtr="0">
            <a:no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1" name="Shape 131"/>
          <p:cNvSpPr txBox="1">
            <a:spLocks noGrp="1"/>
          </p:cNvSpPr>
          <p:nvPr>
            <p:ph type="body" idx="1"/>
          </p:nvPr>
        </p:nvSpPr>
        <p:spPr>
          <a:xfrm>
            <a:off x="685800" y="4343400"/>
            <a:ext cx="5486400" cy="4114800"/>
          </a:xfrm>
          <a:prstGeom prst="rect">
            <a:avLst/>
          </a:prstGeom>
        </p:spPr>
        <p:txBody>
          <a:bodyPr lIns="82283" tIns="82283" rIns="82283" bIns="82283" anchor="t" anchorCtr="0">
            <a:noAutofit/>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1143225" y="685801"/>
            <a:ext cx="4572225" cy="3428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685800" y="4343400"/>
            <a:ext cx="5486400" cy="4114800"/>
          </a:xfrm>
          <a:prstGeom prst="rect">
            <a:avLst/>
          </a:prstGeom>
        </p:spPr>
        <p:txBody>
          <a:bodyPr lIns="82283" tIns="82283" rIns="82283" bIns="82283" anchor="t" anchorCtr="0">
            <a:noAutofit/>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a:spLocks noGrp="1" noRot="1" noChangeAspect="1"/>
          </p:cNvSpPr>
          <p:nvPr>
            <p:ph type="sldImg" idx="2"/>
          </p:nvPr>
        </p:nvSpPr>
        <p:spPr>
          <a:xfrm>
            <a:off x="1143225" y="685801"/>
            <a:ext cx="4572225" cy="3428999"/>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7" name="Shape 217"/>
          <p:cNvSpPr txBox="1">
            <a:spLocks noGrp="1"/>
          </p:cNvSpPr>
          <p:nvPr>
            <p:ph type="body" idx="1"/>
          </p:nvPr>
        </p:nvSpPr>
        <p:spPr>
          <a:xfrm>
            <a:off x="685800" y="4343400"/>
            <a:ext cx="5486400" cy="4114800"/>
          </a:xfrm>
          <a:prstGeom prst="rect">
            <a:avLst/>
          </a:prstGeom>
        </p:spPr>
        <p:txBody>
          <a:bodyPr lIns="82283" tIns="82283" rIns="82283" bIns="82283"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Shape 3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 name="Shape 38"/>
          <p:cNvSpPr txBox="1">
            <a:spLocks noGrp="1"/>
          </p:cNvSpPr>
          <p:nvPr>
            <p:ph type="body" idx="1"/>
          </p:nvPr>
        </p:nvSpPr>
        <p:spPr>
          <a:xfrm>
            <a:off x="685800" y="4343400"/>
            <a:ext cx="5486400" cy="4114800"/>
          </a:xfrm>
          <a:prstGeom prst="rect">
            <a:avLst/>
          </a:prstGeom>
        </p:spPr>
        <p:txBody>
          <a:bodyPr lIns="82283" tIns="82283" rIns="82283" bIns="82283"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Shape 4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 name="Shape 44"/>
          <p:cNvSpPr txBox="1">
            <a:spLocks noGrp="1"/>
          </p:cNvSpPr>
          <p:nvPr>
            <p:ph type="body" idx="1"/>
          </p:nvPr>
        </p:nvSpPr>
        <p:spPr>
          <a:xfrm>
            <a:off x="685800" y="4343400"/>
            <a:ext cx="5486400" cy="4114800"/>
          </a:xfrm>
          <a:prstGeom prst="rect">
            <a:avLst/>
          </a:prstGeom>
        </p:spPr>
        <p:txBody>
          <a:bodyPr lIns="82283" tIns="82283" rIns="82283" bIns="82283"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Shape 4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0" name="Shape 50"/>
          <p:cNvSpPr txBox="1">
            <a:spLocks noGrp="1"/>
          </p:cNvSpPr>
          <p:nvPr>
            <p:ph type="body" idx="1"/>
          </p:nvPr>
        </p:nvSpPr>
        <p:spPr>
          <a:xfrm>
            <a:off x="685800" y="4343400"/>
            <a:ext cx="5486400" cy="4114800"/>
          </a:xfrm>
          <a:prstGeom prst="rect">
            <a:avLst/>
          </a:prstGeom>
        </p:spPr>
        <p:txBody>
          <a:bodyPr lIns="82283" tIns="82283" rIns="82283" bIns="82283"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Shape 5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6" name="Shape 56"/>
          <p:cNvSpPr txBox="1">
            <a:spLocks noGrp="1"/>
          </p:cNvSpPr>
          <p:nvPr>
            <p:ph type="body" idx="1"/>
          </p:nvPr>
        </p:nvSpPr>
        <p:spPr>
          <a:xfrm>
            <a:off x="685800" y="4343400"/>
            <a:ext cx="5486400" cy="4114800"/>
          </a:xfrm>
          <a:prstGeom prst="rect">
            <a:avLst/>
          </a:prstGeom>
        </p:spPr>
        <p:txBody>
          <a:bodyPr lIns="82283" tIns="82283" rIns="82283" bIns="82283"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400" cy="4114800"/>
          </a:xfrm>
          <a:prstGeom prst="rect">
            <a:avLst/>
          </a:prstGeom>
        </p:spPr>
        <p:txBody>
          <a:bodyPr lIns="82283" tIns="82283" rIns="82283" bIns="82283" anchor="t" anchorCtr="0">
            <a:no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400" cy="4114800"/>
          </a:xfrm>
          <a:prstGeom prst="rect">
            <a:avLst/>
          </a:prstGeom>
        </p:spPr>
        <p:txBody>
          <a:bodyPr lIns="82283" tIns="82283" rIns="82283" bIns="82283" anchor="t" anchorCtr="0">
            <a:no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0" name="Shape 80"/>
          <p:cNvSpPr txBox="1">
            <a:spLocks noGrp="1"/>
          </p:cNvSpPr>
          <p:nvPr>
            <p:ph type="body" idx="1"/>
          </p:nvPr>
        </p:nvSpPr>
        <p:spPr>
          <a:xfrm>
            <a:off x="685800" y="4343400"/>
            <a:ext cx="5486400" cy="4114800"/>
          </a:xfrm>
          <a:prstGeom prst="rect">
            <a:avLst/>
          </a:prstGeom>
        </p:spPr>
        <p:txBody>
          <a:bodyPr lIns="82283" tIns="82283" rIns="82283" bIns="82283" anchor="t" anchorCtr="0">
            <a:no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6" name="Shape 86"/>
          <p:cNvSpPr txBox="1">
            <a:spLocks noGrp="1"/>
          </p:cNvSpPr>
          <p:nvPr>
            <p:ph type="body" idx="1"/>
          </p:nvPr>
        </p:nvSpPr>
        <p:spPr>
          <a:xfrm>
            <a:off x="685800" y="4343400"/>
            <a:ext cx="5486400" cy="4114800"/>
          </a:xfrm>
          <a:prstGeom prst="rect">
            <a:avLst/>
          </a:prstGeom>
        </p:spPr>
        <p:txBody>
          <a:bodyPr lIns="82283" tIns="82283" rIns="82283" bIns="82283"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E581D6C-7735-48C4-A74F-8EEF794E76B2}" type="datetimeFigureOut">
              <a:rPr lang="en-US" smtClean="0"/>
              <a:pPr/>
              <a:t>3/20/2014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89E845-8AA0-4B5B-8590-DD0F1CFD3DD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581D6C-7735-48C4-A74F-8EEF794E76B2}" type="datetimeFigureOut">
              <a:rPr lang="en-US" smtClean="0"/>
              <a:pPr/>
              <a:t>3/20/2014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89E845-8AA0-4B5B-8590-DD0F1CFD3DD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581D6C-7735-48C4-A74F-8EEF794E76B2}" type="datetimeFigureOut">
              <a:rPr lang="en-US" smtClean="0"/>
              <a:pPr/>
              <a:t>3/20/2014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89E845-8AA0-4B5B-8590-DD0F1CFD3DD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6"/>
        <p:cNvGrpSpPr/>
        <p:nvPr/>
      </p:nvGrpSpPr>
      <p:grpSpPr>
        <a:xfrm>
          <a:off x="0" y="0"/>
          <a:ext cx="0" cy="0"/>
          <a:chOff x="0" y="0"/>
          <a:chExt cx="0" cy="0"/>
        </a:xfrm>
      </p:grpSpPr>
      <p:sp>
        <p:nvSpPr>
          <p:cNvPr id="17" name="Shape 17"/>
          <p:cNvSpPr txBox="1">
            <a:spLocks noGrp="1"/>
          </p:cNvSpPr>
          <p:nvPr>
            <p:ph type="body" idx="1"/>
          </p:nvPr>
        </p:nvSpPr>
        <p:spPr>
          <a:xfrm>
            <a:off x="274320" y="6035041"/>
            <a:ext cx="8595360" cy="548639"/>
          </a:xfrm>
          <a:prstGeom prst="rect">
            <a:avLst/>
          </a:prstGeom>
        </p:spPr>
        <p:txBody>
          <a:bodyPr lIns="82283" tIns="82283" rIns="82283" bIns="82283" anchor="t" anchorCtr="0"/>
          <a:lstStyle>
            <a:lvl1pPr algn="ctr">
              <a:buSzPct val="100000"/>
              <a:defRPr sz="2900"/>
            </a:lvl1pPr>
            <a:lvl2pPr algn="ctr">
              <a:buSzPct val="100000"/>
              <a:defRPr sz="2900"/>
            </a:lvl2pPr>
            <a:lvl3pPr algn="ctr">
              <a:buSzPct val="100000"/>
              <a:defRPr sz="2900"/>
            </a:lvl3pPr>
            <a:lvl4pPr algn="ctr">
              <a:buSzPct val="100000"/>
              <a:defRPr sz="2900"/>
            </a:lvl4pPr>
            <a:lvl5pPr algn="ctr">
              <a:buSzPct val="100000"/>
              <a:defRPr sz="2900"/>
            </a:lvl5pPr>
            <a:lvl6pPr algn="ctr">
              <a:buSzPct val="100000"/>
              <a:defRPr sz="2900"/>
            </a:lvl6pPr>
            <a:lvl7pPr algn="ctr">
              <a:buSzPct val="100000"/>
              <a:defRPr sz="2900"/>
            </a:lvl7pPr>
            <a:lvl8pPr algn="ctr">
              <a:buSzPct val="100000"/>
              <a:defRPr sz="2900"/>
            </a:lvl8pPr>
            <a:lvl9pPr algn="ctr">
              <a:buSzPct val="100000"/>
              <a:defRPr sz="29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581D6C-7735-48C4-A74F-8EEF794E76B2}" type="datetimeFigureOut">
              <a:rPr lang="en-US" smtClean="0"/>
              <a:pPr/>
              <a:t>3/20/2014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89E845-8AA0-4B5B-8590-DD0F1CFD3DD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581D6C-7735-48C4-A74F-8EEF794E76B2}" type="datetimeFigureOut">
              <a:rPr lang="en-US" smtClean="0"/>
              <a:pPr/>
              <a:t>3/20/2014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89E845-8AA0-4B5B-8590-DD0F1CFD3DD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E581D6C-7735-48C4-A74F-8EEF794E76B2}" type="datetimeFigureOut">
              <a:rPr lang="en-US" smtClean="0"/>
              <a:pPr/>
              <a:t>3/20/2014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89E845-8AA0-4B5B-8590-DD0F1CFD3DD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E581D6C-7735-48C4-A74F-8EEF794E76B2}" type="datetimeFigureOut">
              <a:rPr lang="en-US" smtClean="0"/>
              <a:pPr/>
              <a:t>3/20/2014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89E845-8AA0-4B5B-8590-DD0F1CFD3DD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E581D6C-7735-48C4-A74F-8EEF794E76B2}" type="datetimeFigureOut">
              <a:rPr lang="en-US" smtClean="0"/>
              <a:pPr/>
              <a:t>3/20/2014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89E845-8AA0-4B5B-8590-DD0F1CFD3DD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581D6C-7735-48C4-A74F-8EEF794E76B2}" type="datetimeFigureOut">
              <a:rPr lang="en-US" smtClean="0"/>
              <a:pPr/>
              <a:t>3/20/2014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89E845-8AA0-4B5B-8590-DD0F1CFD3DD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581D6C-7735-48C4-A74F-8EEF794E76B2}" type="datetimeFigureOut">
              <a:rPr lang="en-US" smtClean="0"/>
              <a:pPr/>
              <a:t>3/20/2014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89E845-8AA0-4B5B-8590-DD0F1CFD3DD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581D6C-7735-48C4-A74F-8EEF794E76B2}" type="datetimeFigureOut">
              <a:rPr lang="en-US" smtClean="0"/>
              <a:pPr/>
              <a:t>3/20/2014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89E845-8AA0-4B5B-8590-DD0F1CFD3DD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581D6C-7735-48C4-A74F-8EEF794E76B2}" type="datetimeFigureOut">
              <a:rPr lang="en-US" smtClean="0"/>
              <a:pPr/>
              <a:t>3/20/2014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89E845-8AA0-4B5B-8590-DD0F1CFD3DD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13map13.gif"/>
          <p:cNvPicPr>
            <a:picLocks noGrp="1" noChangeAspect="1"/>
          </p:cNvPicPr>
          <p:nvPr>
            <p:ph idx="1"/>
          </p:nvPr>
        </p:nvPicPr>
        <p:blipFill>
          <a:blip r:embed="rId2" cstate="print"/>
          <a:stretch>
            <a:fillRect/>
          </a:stretch>
        </p:blipFill>
        <p:spPr>
          <a:xfrm>
            <a:off x="0" y="-1093747"/>
            <a:ext cx="9906000" cy="8156972"/>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Shape 58"/>
          <p:cNvSpPr txBox="1">
            <a:spLocks noGrp="1"/>
          </p:cNvSpPr>
          <p:nvPr>
            <p:ph type="body" idx="1"/>
          </p:nvPr>
        </p:nvSpPr>
        <p:spPr>
          <a:xfrm>
            <a:off x="3657600" y="0"/>
            <a:ext cx="5199975" cy="605835"/>
          </a:xfrm>
          <a:prstGeom prst="rect">
            <a:avLst/>
          </a:prstGeom>
        </p:spPr>
        <p:txBody>
          <a:bodyPr lIns="34290" tIns="34290" rIns="34290" bIns="34290" anchor="t" anchorCtr="0">
            <a:noAutofit/>
          </a:bodyPr>
          <a:lstStyle/>
          <a:p>
            <a:pPr algn="ctr" rtl="0">
              <a:lnSpc>
                <a:spcPct val="100000"/>
              </a:lnSpc>
              <a:buNone/>
            </a:pPr>
            <a:r>
              <a:rPr lang="en-US" dirty="0">
                <a:solidFill>
                  <a:srgbClr val="000000"/>
                </a:solidFill>
                <a:latin typeface="Arial"/>
                <a:ea typeface="Arial"/>
                <a:cs typeface="Arial"/>
                <a:sym typeface="Arial"/>
              </a:rPr>
              <a:t>An Ambassador</a:t>
            </a:r>
          </a:p>
        </p:txBody>
      </p:sp>
      <p:sp>
        <p:nvSpPr>
          <p:cNvPr id="59" name="Shape 59"/>
          <p:cNvSpPr txBox="1"/>
          <p:nvPr/>
        </p:nvSpPr>
        <p:spPr>
          <a:xfrm>
            <a:off x="0" y="5486400"/>
            <a:ext cx="9096863" cy="1330358"/>
          </a:xfrm>
          <a:prstGeom prst="rect">
            <a:avLst/>
          </a:prstGeom>
        </p:spPr>
        <p:txBody>
          <a:bodyPr lIns="34290" tIns="34290" rIns="34290" bIns="34290" anchor="t" anchorCtr="0">
            <a:noAutofit/>
          </a:bodyPr>
          <a:lstStyle/>
          <a:p>
            <a:pPr algn="ctr" rtl="0">
              <a:lnSpc>
                <a:spcPct val="100000"/>
              </a:lnSpc>
              <a:buNone/>
            </a:pPr>
            <a:r>
              <a:rPr lang="en-US" sz="3000" dirty="0" smtClean="0">
                <a:solidFill>
                  <a:srgbClr val="000000"/>
                </a:solidFill>
                <a:ea typeface="Arial"/>
                <a:cs typeface="Arial"/>
                <a:sym typeface="Arial"/>
              </a:rPr>
              <a:t>“There </a:t>
            </a:r>
            <a:r>
              <a:rPr lang="en-US" sz="3000" dirty="0">
                <a:solidFill>
                  <a:srgbClr val="000000"/>
                </a:solidFill>
                <a:ea typeface="Arial"/>
                <a:cs typeface="Arial"/>
                <a:sym typeface="Arial"/>
              </a:rPr>
              <a:t>is a Destiny that has control of our actions, which cannot to be resisted by the strongest </a:t>
            </a:r>
            <a:r>
              <a:rPr lang="en-US" sz="3000" dirty="0" smtClean="0">
                <a:solidFill>
                  <a:srgbClr val="000000"/>
                </a:solidFill>
                <a:ea typeface="Arial"/>
                <a:cs typeface="Arial"/>
                <a:sym typeface="Arial"/>
              </a:rPr>
              <a:t>human effort</a:t>
            </a:r>
            <a:r>
              <a:rPr lang="en-US" sz="3000" dirty="0" smtClean="0">
                <a:solidFill>
                  <a:srgbClr val="000000"/>
                </a:solidFill>
                <a:ea typeface="Arial"/>
                <a:cs typeface="Arial"/>
                <a:sym typeface="Arial"/>
              </a:rPr>
              <a:t>.”</a:t>
            </a:r>
            <a:endParaRPr lang="en-US" sz="3000" dirty="0" smtClean="0">
              <a:solidFill>
                <a:srgbClr val="000000"/>
              </a:solidFill>
              <a:ea typeface="Arial"/>
              <a:cs typeface="Arial"/>
              <a:sym typeface="Arial"/>
            </a:endParaRPr>
          </a:p>
          <a:p>
            <a:pPr algn="ctr" rtl="0">
              <a:lnSpc>
                <a:spcPct val="100000"/>
              </a:lnSpc>
              <a:buNone/>
            </a:pPr>
            <a:r>
              <a:rPr lang="en-US" sz="3000" dirty="0" smtClean="0">
                <a:solidFill>
                  <a:srgbClr val="000000"/>
                </a:solidFill>
                <a:ea typeface="Arial"/>
                <a:cs typeface="Arial"/>
                <a:sym typeface="Arial"/>
              </a:rPr>
              <a:t>-</a:t>
            </a:r>
            <a:r>
              <a:rPr lang="en-US" sz="3000" dirty="0">
                <a:solidFill>
                  <a:srgbClr val="000000"/>
                </a:solidFill>
                <a:ea typeface="Arial"/>
                <a:cs typeface="Arial"/>
                <a:sym typeface="Arial"/>
              </a:rPr>
              <a:t>George Washington</a:t>
            </a:r>
          </a:p>
        </p:txBody>
      </p:sp>
      <p:sp>
        <p:nvSpPr>
          <p:cNvPr id="60" name="Shape 60"/>
          <p:cNvSpPr/>
          <p:nvPr/>
        </p:nvSpPr>
        <p:spPr>
          <a:xfrm>
            <a:off x="4045838" y="762000"/>
            <a:ext cx="5098162" cy="4435447"/>
          </a:xfrm>
          <a:prstGeom prst="rect">
            <a:avLst/>
          </a:prstGeom>
          <a:blipFill>
            <a:blip r:embed="rId3" cstate="print"/>
            <a:stretch>
              <a:fillRect/>
            </a:stretch>
          </a:blipFill>
        </p:spPr>
      </p:sp>
      <p:grpSp>
        <p:nvGrpSpPr>
          <p:cNvPr id="2" name="Shape 61"/>
          <p:cNvGrpSpPr/>
          <p:nvPr/>
        </p:nvGrpSpPr>
        <p:grpSpPr>
          <a:xfrm>
            <a:off x="6323593" y="4858117"/>
            <a:ext cx="455485" cy="378254"/>
            <a:chOff x="2590800" y="609600"/>
            <a:chExt cx="304800" cy="304799"/>
          </a:xfrm>
        </p:grpSpPr>
        <p:sp>
          <p:nvSpPr>
            <p:cNvPr id="62" name="Shape 62"/>
            <p:cNvSpPr/>
            <p:nvPr/>
          </p:nvSpPr>
          <p:spPr>
            <a:xfrm>
              <a:off x="2590800" y="609600"/>
              <a:ext cx="304799" cy="304799"/>
            </a:xfrm>
            <a:prstGeom prst="straightConnector1">
              <a:avLst/>
            </a:prstGeom>
            <a:noFill/>
            <a:ln w="19050" cap="flat">
              <a:solidFill>
                <a:srgbClr val="073763"/>
              </a:solidFill>
              <a:prstDash val="solid"/>
              <a:round/>
              <a:headEnd type="none" w="lg" len="lg"/>
              <a:tailEnd type="none" w="lg" len="lg"/>
            </a:ln>
          </p:spPr>
        </p:sp>
        <p:sp>
          <p:nvSpPr>
            <p:cNvPr id="63" name="Shape 63"/>
            <p:cNvSpPr/>
            <p:nvPr/>
          </p:nvSpPr>
          <p:spPr>
            <a:xfrm flipH="1">
              <a:off x="2590800" y="609600"/>
              <a:ext cx="304799" cy="304799"/>
            </a:xfrm>
            <a:prstGeom prst="straightConnector1">
              <a:avLst/>
            </a:prstGeom>
            <a:noFill/>
            <a:ln w="19050" cap="flat">
              <a:solidFill>
                <a:srgbClr val="073763"/>
              </a:solidFill>
              <a:prstDash val="solid"/>
              <a:round/>
              <a:headEnd type="none" w="lg" len="lg"/>
              <a:tailEnd type="none" w="lg" len="lg"/>
            </a:ln>
          </p:spPr>
        </p:sp>
      </p:grpSp>
      <p:sp>
        <p:nvSpPr>
          <p:cNvPr id="8" name="Shape 70"/>
          <p:cNvSpPr txBox="1"/>
          <p:nvPr/>
        </p:nvSpPr>
        <p:spPr>
          <a:xfrm>
            <a:off x="0" y="609600"/>
            <a:ext cx="3810000" cy="4267200"/>
          </a:xfrm>
          <a:prstGeom prst="rect">
            <a:avLst/>
          </a:prstGeom>
        </p:spPr>
        <p:txBody>
          <a:bodyPr lIns="34290" tIns="34290" rIns="34290" bIns="34290" anchor="t" anchorCtr="0">
            <a:noAutofit/>
          </a:bodyPr>
          <a:lstStyle/>
          <a:p>
            <a:pPr rtl="0">
              <a:lnSpc>
                <a:spcPct val="100000"/>
              </a:lnSpc>
              <a:buNone/>
            </a:pPr>
            <a:r>
              <a:rPr lang="en-US" sz="3200" u="sng" dirty="0" smtClean="0">
                <a:solidFill>
                  <a:srgbClr val="FF0000"/>
                </a:solidFill>
                <a:ea typeface="Arial"/>
                <a:cs typeface="Arial"/>
                <a:sym typeface="Arial"/>
              </a:rPr>
              <a:t>The </a:t>
            </a:r>
            <a:r>
              <a:rPr lang="en-US" sz="3200" u="sng" dirty="0">
                <a:solidFill>
                  <a:srgbClr val="FF0000"/>
                </a:solidFill>
                <a:ea typeface="Arial"/>
                <a:cs typeface="Arial"/>
                <a:sym typeface="Arial"/>
              </a:rPr>
              <a:t>French and British colonists in North America </a:t>
            </a:r>
            <a:r>
              <a:rPr lang="en-US" sz="3200" u="sng" dirty="0" smtClean="0">
                <a:solidFill>
                  <a:srgbClr val="FF0000"/>
                </a:solidFill>
                <a:ea typeface="Arial"/>
                <a:cs typeface="Arial"/>
                <a:sym typeface="Arial"/>
              </a:rPr>
              <a:t>argued over </a:t>
            </a:r>
            <a:r>
              <a:rPr lang="en-US" sz="3200" u="sng" dirty="0">
                <a:solidFill>
                  <a:srgbClr val="FF0000"/>
                </a:solidFill>
                <a:ea typeface="Arial"/>
                <a:cs typeface="Arial"/>
                <a:sym typeface="Arial"/>
              </a:rPr>
              <a:t>who owned what land</a:t>
            </a:r>
            <a:r>
              <a:rPr lang="en-US" sz="3200" dirty="0">
                <a:solidFill>
                  <a:srgbClr val="000000"/>
                </a:solidFill>
                <a:ea typeface="Arial"/>
                <a:cs typeface="Arial"/>
                <a:sym typeface="Arial"/>
              </a:rPr>
              <a:t>. In 1753, </a:t>
            </a:r>
            <a:r>
              <a:rPr lang="en-US" sz="3200" dirty="0" smtClean="0">
                <a:solidFill>
                  <a:srgbClr val="000000"/>
                </a:solidFill>
                <a:ea typeface="Arial"/>
                <a:cs typeface="Arial"/>
                <a:sym typeface="Arial"/>
              </a:rPr>
              <a:t>France built </a:t>
            </a:r>
            <a:r>
              <a:rPr lang="en-US" sz="3200" dirty="0">
                <a:solidFill>
                  <a:srgbClr val="000000"/>
                </a:solidFill>
                <a:ea typeface="Arial"/>
                <a:cs typeface="Arial"/>
                <a:sym typeface="Arial"/>
              </a:rPr>
              <a:t>forts in the Ohio Country, a region Virginia claimed.</a:t>
            </a:r>
          </a:p>
        </p:txBody>
      </p:sp>
    </p:spTree>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p:nvPr/>
        </p:nvSpPr>
        <p:spPr>
          <a:xfrm>
            <a:off x="-1219200" y="-228600"/>
            <a:ext cx="8229600" cy="7772400"/>
          </a:xfrm>
          <a:prstGeom prst="rect">
            <a:avLst/>
          </a:prstGeom>
          <a:blipFill>
            <a:blip r:embed="rId3" cstate="print"/>
            <a:stretch>
              <a:fillRect/>
            </a:stretch>
          </a:blipFill>
        </p:spPr>
      </p:sp>
      <p:sp>
        <p:nvSpPr>
          <p:cNvPr id="69" name="Shape 69"/>
          <p:cNvSpPr txBox="1"/>
          <p:nvPr/>
        </p:nvSpPr>
        <p:spPr>
          <a:xfrm>
            <a:off x="6781800" y="0"/>
            <a:ext cx="2450017" cy="6994147"/>
          </a:xfrm>
          <a:prstGeom prst="rect">
            <a:avLst/>
          </a:prstGeom>
        </p:spPr>
        <p:txBody>
          <a:bodyPr lIns="34290" tIns="34290" rIns="34290" bIns="34290" anchor="t" anchorCtr="0">
            <a:noAutofit/>
          </a:bodyPr>
          <a:lstStyle/>
          <a:p>
            <a:pPr rtl="0">
              <a:lnSpc>
                <a:spcPct val="100000"/>
              </a:lnSpc>
              <a:buNone/>
            </a:pPr>
            <a:r>
              <a:rPr lang="en-US" sz="3000" dirty="0">
                <a:solidFill>
                  <a:srgbClr val="000000"/>
                </a:solidFill>
                <a:ea typeface="Arial"/>
                <a:cs typeface="Arial"/>
                <a:sym typeface="Arial"/>
              </a:rPr>
              <a:t>Virginia's </a:t>
            </a:r>
            <a:r>
              <a:rPr lang="en-US" sz="3000" dirty="0" smtClean="0">
                <a:solidFill>
                  <a:srgbClr val="000000"/>
                </a:solidFill>
                <a:ea typeface="Arial"/>
                <a:cs typeface="Arial"/>
                <a:sym typeface="Arial"/>
              </a:rPr>
              <a:t>Governor sent </a:t>
            </a:r>
            <a:r>
              <a:rPr lang="en-US" sz="3000" u="sng" dirty="0" smtClean="0">
                <a:solidFill>
                  <a:srgbClr val="FF0000"/>
                </a:solidFill>
                <a:ea typeface="Arial"/>
                <a:cs typeface="Arial"/>
                <a:sym typeface="Arial"/>
              </a:rPr>
              <a:t>Washington</a:t>
            </a:r>
            <a:r>
              <a:rPr lang="en-US" sz="3000" dirty="0" smtClean="0">
                <a:solidFill>
                  <a:srgbClr val="FF0000"/>
                </a:solidFill>
                <a:ea typeface="Arial"/>
                <a:cs typeface="Arial"/>
                <a:sym typeface="Arial"/>
              </a:rPr>
              <a:t> </a:t>
            </a:r>
            <a:r>
              <a:rPr lang="en-US" sz="3000" u="sng" dirty="0" smtClean="0">
                <a:solidFill>
                  <a:srgbClr val="FF0000"/>
                </a:solidFill>
                <a:ea typeface="Arial"/>
                <a:cs typeface="Arial"/>
                <a:sym typeface="Arial"/>
              </a:rPr>
              <a:t>to</a:t>
            </a:r>
            <a:r>
              <a:rPr lang="en-US" sz="3000" dirty="0" smtClean="0">
                <a:solidFill>
                  <a:srgbClr val="FF0000"/>
                </a:solidFill>
                <a:ea typeface="Arial"/>
                <a:cs typeface="Arial"/>
                <a:sym typeface="Arial"/>
              </a:rPr>
              <a:t> </a:t>
            </a:r>
            <a:r>
              <a:rPr lang="en-US" sz="3000" u="sng" dirty="0" smtClean="0">
                <a:solidFill>
                  <a:srgbClr val="FF0000"/>
                </a:solidFill>
                <a:ea typeface="Arial"/>
                <a:cs typeface="Arial"/>
                <a:sym typeface="Arial"/>
              </a:rPr>
              <a:t>deliver </a:t>
            </a:r>
            <a:r>
              <a:rPr lang="en-US" sz="3000" u="sng" dirty="0">
                <a:solidFill>
                  <a:srgbClr val="FF0000"/>
                </a:solidFill>
                <a:ea typeface="Arial"/>
                <a:cs typeface="Arial"/>
                <a:sym typeface="Arial"/>
              </a:rPr>
              <a:t>a letter which asked the French to leave </a:t>
            </a:r>
            <a:r>
              <a:rPr lang="en-US" sz="3000" dirty="0">
                <a:solidFill>
                  <a:srgbClr val="000000"/>
                </a:solidFill>
                <a:ea typeface="Arial"/>
                <a:cs typeface="Arial"/>
                <a:sym typeface="Arial"/>
              </a:rPr>
              <a:t>"British" territory. </a:t>
            </a:r>
          </a:p>
        </p:txBody>
      </p:sp>
      <p:sp>
        <p:nvSpPr>
          <p:cNvPr id="5" name="Oval 4"/>
          <p:cNvSpPr/>
          <p:nvPr/>
        </p:nvSpPr>
        <p:spPr>
          <a:xfrm>
            <a:off x="3581400" y="4495800"/>
            <a:ext cx="304800" cy="228600"/>
          </a:xfrm>
          <a:prstGeom prst="ellipse">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pic>
        <p:nvPicPr>
          <p:cNvPr id="7" name="Picture 6" descr="imagesCACK3MTA.jpg"/>
          <p:cNvPicPr>
            <a:picLocks noChangeAspect="1"/>
          </p:cNvPicPr>
          <p:nvPr/>
        </p:nvPicPr>
        <p:blipFill>
          <a:blip r:embed="rId3" cstate="print"/>
          <a:stretch>
            <a:fillRect/>
          </a:stretch>
        </p:blipFill>
        <p:spPr>
          <a:xfrm>
            <a:off x="0" y="3733800"/>
            <a:ext cx="5029200" cy="3767046"/>
          </a:xfrm>
          <a:prstGeom prst="rect">
            <a:avLst/>
          </a:prstGeom>
        </p:spPr>
      </p:pic>
      <p:sp>
        <p:nvSpPr>
          <p:cNvPr id="75" name="Shape 75"/>
          <p:cNvSpPr txBox="1"/>
          <p:nvPr/>
        </p:nvSpPr>
        <p:spPr>
          <a:xfrm>
            <a:off x="5486400" y="-76200"/>
            <a:ext cx="3657601" cy="3048000"/>
          </a:xfrm>
          <a:prstGeom prst="rect">
            <a:avLst/>
          </a:prstGeom>
        </p:spPr>
        <p:txBody>
          <a:bodyPr lIns="34290" tIns="34290" rIns="34290" bIns="34290" anchor="t" anchorCtr="0">
            <a:noAutofit/>
          </a:bodyPr>
          <a:lstStyle/>
          <a:p>
            <a:pPr rtl="0">
              <a:lnSpc>
                <a:spcPct val="100000"/>
              </a:lnSpc>
              <a:buNone/>
            </a:pPr>
            <a:r>
              <a:rPr lang="en-US" sz="3200" dirty="0">
                <a:solidFill>
                  <a:srgbClr val="000000"/>
                </a:solidFill>
                <a:ea typeface="Arial"/>
                <a:cs typeface="Arial"/>
                <a:sym typeface="Arial"/>
              </a:rPr>
              <a:t>Washington and his 20 men traveled across mountain passes with knee deep </a:t>
            </a:r>
            <a:r>
              <a:rPr lang="en-US" sz="3200" dirty="0" smtClean="0">
                <a:solidFill>
                  <a:srgbClr val="000000"/>
                </a:solidFill>
                <a:ea typeface="Arial"/>
                <a:cs typeface="Arial"/>
                <a:sym typeface="Arial"/>
              </a:rPr>
              <a:t>snow.</a:t>
            </a:r>
            <a:endParaRPr lang="en-US" sz="3200" dirty="0">
              <a:solidFill>
                <a:srgbClr val="000000"/>
              </a:solidFill>
              <a:ea typeface="Arial"/>
              <a:cs typeface="Arial"/>
              <a:sym typeface="Arial"/>
            </a:endParaRPr>
          </a:p>
        </p:txBody>
      </p:sp>
      <p:sp>
        <p:nvSpPr>
          <p:cNvPr id="77" name="Shape 77"/>
          <p:cNvSpPr/>
          <p:nvPr/>
        </p:nvSpPr>
        <p:spPr>
          <a:xfrm>
            <a:off x="0" y="0"/>
            <a:ext cx="5428304" cy="3747420"/>
          </a:xfrm>
          <a:prstGeom prst="rect">
            <a:avLst/>
          </a:prstGeom>
          <a:blipFill>
            <a:blip r:embed="rId4" cstate="print"/>
            <a:stretch>
              <a:fillRect/>
            </a:stretch>
          </a:blipFill>
        </p:spPr>
      </p:sp>
      <p:pic>
        <p:nvPicPr>
          <p:cNvPr id="5" name="Picture 4" descr="war-party-french-and-indian-war-randy-steele.jpg"/>
          <p:cNvPicPr>
            <a:picLocks noChangeAspect="1"/>
          </p:cNvPicPr>
          <p:nvPr/>
        </p:nvPicPr>
        <p:blipFill>
          <a:blip r:embed="rId5" cstate="print"/>
          <a:stretch>
            <a:fillRect/>
          </a:stretch>
        </p:blipFill>
        <p:spPr>
          <a:xfrm>
            <a:off x="5029200" y="2352294"/>
            <a:ext cx="5562600" cy="4505706"/>
          </a:xfrm>
          <a:prstGeom prst="rect">
            <a:avLst/>
          </a:prstGeom>
        </p:spPr>
      </p:pic>
      <p:sp>
        <p:nvSpPr>
          <p:cNvPr id="6" name="TextBox 5"/>
          <p:cNvSpPr txBox="1"/>
          <p:nvPr/>
        </p:nvSpPr>
        <p:spPr>
          <a:xfrm>
            <a:off x="0" y="4572000"/>
            <a:ext cx="4953000" cy="1569660"/>
          </a:xfrm>
          <a:prstGeom prst="rect">
            <a:avLst/>
          </a:prstGeom>
          <a:noFill/>
        </p:spPr>
        <p:txBody>
          <a:bodyPr wrap="square" rtlCol="0">
            <a:spAutoFit/>
          </a:bodyPr>
          <a:lstStyle/>
          <a:p>
            <a:r>
              <a:rPr lang="en-US" sz="3200" dirty="0">
                <a:solidFill>
                  <a:srgbClr val="000000"/>
                </a:solidFill>
                <a:ea typeface="Arial"/>
                <a:cs typeface="Arial"/>
                <a:sym typeface="Arial"/>
              </a:rPr>
              <a:t>T</a:t>
            </a:r>
            <a:r>
              <a:rPr lang="en-US" sz="3200" dirty="0" smtClean="0">
                <a:solidFill>
                  <a:srgbClr val="000000"/>
                </a:solidFill>
                <a:ea typeface="Arial"/>
                <a:cs typeface="Arial"/>
                <a:sym typeface="Arial"/>
              </a:rPr>
              <a:t>heir clothes froze stiff as a board and as they dodged Indian war parties.</a:t>
            </a:r>
            <a:endParaRPr lang="en-US" sz="3200" dirty="0"/>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p:nvPr/>
        </p:nvSpPr>
        <p:spPr>
          <a:xfrm>
            <a:off x="4952999" y="0"/>
            <a:ext cx="4191001" cy="4953000"/>
          </a:xfrm>
          <a:prstGeom prst="rect">
            <a:avLst/>
          </a:prstGeom>
          <a:blipFill>
            <a:blip r:embed="rId3" cstate="print"/>
            <a:stretch>
              <a:fillRect/>
            </a:stretch>
          </a:blipFill>
        </p:spPr>
      </p:sp>
      <p:sp>
        <p:nvSpPr>
          <p:cNvPr id="83" name="Shape 83"/>
          <p:cNvSpPr txBox="1"/>
          <p:nvPr/>
        </p:nvSpPr>
        <p:spPr>
          <a:xfrm>
            <a:off x="0" y="0"/>
            <a:ext cx="5105400" cy="7057733"/>
          </a:xfrm>
          <a:prstGeom prst="rect">
            <a:avLst/>
          </a:prstGeom>
        </p:spPr>
        <p:txBody>
          <a:bodyPr lIns="34290" tIns="34290" rIns="34290" bIns="34290" anchor="t" anchorCtr="0">
            <a:noAutofit/>
          </a:bodyPr>
          <a:lstStyle/>
          <a:p>
            <a:pPr rtl="0">
              <a:lnSpc>
                <a:spcPct val="100000"/>
              </a:lnSpc>
              <a:buNone/>
            </a:pPr>
            <a:r>
              <a:rPr lang="en-US" sz="3200" u="sng" dirty="0" smtClean="0">
                <a:solidFill>
                  <a:srgbClr val="FF0000"/>
                </a:solidFill>
                <a:ea typeface="Arial"/>
                <a:cs typeface="Arial"/>
                <a:sym typeface="Arial"/>
              </a:rPr>
              <a:t>Washington wrote </a:t>
            </a:r>
            <a:r>
              <a:rPr lang="en-US" sz="3200" u="sng" dirty="0">
                <a:solidFill>
                  <a:srgbClr val="FF0000"/>
                </a:solidFill>
                <a:ea typeface="Arial"/>
                <a:cs typeface="Arial"/>
                <a:sym typeface="Arial"/>
              </a:rPr>
              <a:t>a book about what happened.  It made him famous</a:t>
            </a:r>
            <a:r>
              <a:rPr lang="en-US" sz="3200" dirty="0">
                <a:solidFill>
                  <a:srgbClr val="FF0000"/>
                </a:solidFill>
                <a:ea typeface="Arial"/>
                <a:cs typeface="Arial"/>
                <a:sym typeface="Arial"/>
              </a:rPr>
              <a:t> </a:t>
            </a:r>
            <a:r>
              <a:rPr lang="en-US" sz="3200" dirty="0">
                <a:solidFill>
                  <a:srgbClr val="000000"/>
                </a:solidFill>
                <a:ea typeface="Arial"/>
                <a:cs typeface="Arial"/>
                <a:sym typeface="Arial"/>
              </a:rPr>
              <a:t>in England and the Colonies...  So how did he cause the French and Indian War??</a:t>
            </a:r>
          </a:p>
        </p:txBody>
      </p:sp>
    </p:spTree>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p:nvPr/>
        </p:nvSpPr>
        <p:spPr>
          <a:xfrm>
            <a:off x="5119897" y="1096831"/>
            <a:ext cx="3950617" cy="4663889"/>
          </a:xfrm>
          <a:prstGeom prst="rect">
            <a:avLst/>
          </a:prstGeom>
          <a:blipFill>
            <a:blip r:embed="rId3" cstate="print"/>
            <a:stretch>
              <a:fillRect/>
            </a:stretch>
          </a:blipFill>
        </p:spPr>
      </p:sp>
      <p:sp>
        <p:nvSpPr>
          <p:cNvPr id="89" name="Shape 89"/>
          <p:cNvSpPr txBox="1">
            <a:spLocks noGrp="1"/>
          </p:cNvSpPr>
          <p:nvPr>
            <p:ph type="body" idx="1"/>
          </p:nvPr>
        </p:nvSpPr>
        <p:spPr>
          <a:xfrm>
            <a:off x="182880" y="182880"/>
            <a:ext cx="8674695" cy="605835"/>
          </a:xfrm>
          <a:prstGeom prst="rect">
            <a:avLst/>
          </a:prstGeom>
        </p:spPr>
        <p:txBody>
          <a:bodyPr lIns="34290" tIns="34290" rIns="34290" bIns="34290" anchor="t" anchorCtr="0">
            <a:noAutofit/>
          </a:bodyPr>
          <a:lstStyle/>
          <a:p>
            <a:pPr algn="ctr" rtl="0">
              <a:lnSpc>
                <a:spcPct val="100000"/>
              </a:lnSpc>
              <a:buNone/>
            </a:pPr>
            <a:r>
              <a:rPr lang="en-US" dirty="0">
                <a:solidFill>
                  <a:srgbClr val="000000"/>
                </a:solidFill>
                <a:latin typeface="Arial"/>
                <a:ea typeface="Arial"/>
                <a:cs typeface="Arial"/>
                <a:sym typeface="Arial"/>
              </a:rPr>
              <a:t>Fort Necessity and Half-King</a:t>
            </a:r>
          </a:p>
        </p:txBody>
      </p:sp>
      <p:sp>
        <p:nvSpPr>
          <p:cNvPr id="90" name="Shape 90"/>
          <p:cNvSpPr/>
          <p:nvPr/>
        </p:nvSpPr>
        <p:spPr>
          <a:xfrm>
            <a:off x="0" y="1463040"/>
            <a:ext cx="5715000" cy="3806190"/>
          </a:xfrm>
          <a:prstGeom prst="rect">
            <a:avLst/>
          </a:prstGeom>
          <a:blipFill>
            <a:blip r:embed="rId4" cstate="print"/>
            <a:stretch>
              <a:fillRect/>
            </a:stretch>
          </a:blipFill>
        </p:spPr>
      </p:sp>
      <p:sp>
        <p:nvSpPr>
          <p:cNvPr id="5" name="TextBox 4"/>
          <p:cNvSpPr txBox="1"/>
          <p:nvPr/>
        </p:nvSpPr>
        <p:spPr>
          <a:xfrm>
            <a:off x="5943600" y="5791200"/>
            <a:ext cx="2514600" cy="646331"/>
          </a:xfrm>
          <a:prstGeom prst="rect">
            <a:avLst/>
          </a:prstGeom>
          <a:noFill/>
        </p:spPr>
        <p:txBody>
          <a:bodyPr wrap="square" rtlCol="0">
            <a:spAutoFit/>
          </a:bodyPr>
          <a:lstStyle/>
          <a:p>
            <a:r>
              <a:rPr lang="en-US" dirty="0" smtClean="0"/>
              <a:t>“Half-King”, Indian ally to Washington</a:t>
            </a:r>
            <a:endParaRPr lang="en-US" dirty="0"/>
          </a:p>
        </p:txBody>
      </p:sp>
      <p:cxnSp>
        <p:nvCxnSpPr>
          <p:cNvPr id="7" name="Straight Arrow Connector 6"/>
          <p:cNvCxnSpPr/>
          <p:nvPr/>
        </p:nvCxnSpPr>
        <p:spPr>
          <a:xfrm flipH="1">
            <a:off x="2514600" y="762000"/>
            <a:ext cx="609600" cy="19050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 name="Straight Arrow Connector 8"/>
          <p:cNvCxnSpPr/>
          <p:nvPr/>
        </p:nvCxnSpPr>
        <p:spPr>
          <a:xfrm>
            <a:off x="6096000" y="685800"/>
            <a:ext cx="381000" cy="838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p:nvPr/>
        </p:nvSpPr>
        <p:spPr>
          <a:xfrm>
            <a:off x="0" y="2062898"/>
            <a:ext cx="7016714" cy="5633302"/>
          </a:xfrm>
          <a:prstGeom prst="rect">
            <a:avLst/>
          </a:prstGeom>
          <a:blipFill>
            <a:blip r:embed="rId3" cstate="print"/>
            <a:stretch>
              <a:fillRect/>
            </a:stretch>
          </a:blipFill>
        </p:spPr>
      </p:sp>
      <p:sp>
        <p:nvSpPr>
          <p:cNvPr id="96" name="Shape 96"/>
          <p:cNvSpPr txBox="1"/>
          <p:nvPr/>
        </p:nvSpPr>
        <p:spPr>
          <a:xfrm>
            <a:off x="1" y="0"/>
            <a:ext cx="9144000" cy="1929104"/>
          </a:xfrm>
          <a:prstGeom prst="rect">
            <a:avLst/>
          </a:prstGeom>
        </p:spPr>
        <p:txBody>
          <a:bodyPr lIns="34290" tIns="34290" rIns="34290" bIns="34290" anchor="t" anchorCtr="0">
            <a:noAutofit/>
          </a:bodyPr>
          <a:lstStyle/>
          <a:p>
            <a:pPr rtl="0">
              <a:lnSpc>
                <a:spcPct val="100000"/>
              </a:lnSpc>
              <a:buNone/>
            </a:pPr>
            <a:r>
              <a:rPr lang="en-US" sz="3200" dirty="0">
                <a:solidFill>
                  <a:srgbClr val="000000"/>
                </a:solidFill>
                <a:ea typeface="Arial"/>
                <a:cs typeface="Arial"/>
                <a:sym typeface="Arial"/>
              </a:rPr>
              <a:t>The English were </a:t>
            </a:r>
            <a:r>
              <a:rPr lang="en-US" sz="3200" dirty="0" smtClean="0">
                <a:solidFill>
                  <a:srgbClr val="000000"/>
                </a:solidFill>
                <a:ea typeface="Arial"/>
                <a:cs typeface="Arial"/>
                <a:sym typeface="Arial"/>
              </a:rPr>
              <a:t>not pleased </a:t>
            </a:r>
            <a:r>
              <a:rPr lang="en-US" sz="3200" dirty="0">
                <a:solidFill>
                  <a:srgbClr val="000000"/>
                </a:solidFill>
                <a:ea typeface="Arial"/>
                <a:cs typeface="Arial"/>
                <a:sym typeface="Arial"/>
              </a:rPr>
              <a:t>at France's refusal to leave.  </a:t>
            </a:r>
            <a:r>
              <a:rPr lang="en-US" sz="3200" dirty="0" smtClean="0">
                <a:solidFill>
                  <a:srgbClr val="000000"/>
                </a:solidFill>
                <a:ea typeface="Arial"/>
                <a:cs typeface="Arial"/>
                <a:sym typeface="Arial"/>
              </a:rPr>
              <a:t>In </a:t>
            </a:r>
            <a:r>
              <a:rPr lang="en-US" sz="3200" u="sng" dirty="0">
                <a:solidFill>
                  <a:srgbClr val="FF0000"/>
                </a:solidFill>
                <a:ea typeface="Arial"/>
                <a:cs typeface="Arial"/>
                <a:sym typeface="Arial"/>
              </a:rPr>
              <a:t>1754</a:t>
            </a:r>
            <a:r>
              <a:rPr lang="en-US" sz="3200" dirty="0">
                <a:solidFill>
                  <a:srgbClr val="000000"/>
                </a:solidFill>
                <a:ea typeface="Arial"/>
                <a:cs typeface="Arial"/>
                <a:sym typeface="Arial"/>
              </a:rPr>
              <a:t>, Virginia's </a:t>
            </a:r>
            <a:r>
              <a:rPr lang="en-US" sz="3200" u="sng" dirty="0">
                <a:solidFill>
                  <a:srgbClr val="FF0000"/>
                </a:solidFill>
                <a:ea typeface="Arial"/>
                <a:cs typeface="Arial"/>
                <a:sym typeface="Arial"/>
              </a:rPr>
              <a:t>governor ordered Washington</a:t>
            </a:r>
            <a:r>
              <a:rPr lang="en-US" sz="3200" dirty="0">
                <a:solidFill>
                  <a:srgbClr val="000000"/>
                </a:solidFill>
                <a:ea typeface="Arial"/>
                <a:cs typeface="Arial"/>
                <a:sym typeface="Arial"/>
              </a:rPr>
              <a:t> to return, this time </a:t>
            </a:r>
            <a:r>
              <a:rPr lang="en-US" sz="3200" u="sng" dirty="0">
                <a:solidFill>
                  <a:srgbClr val="FF0000"/>
                </a:solidFill>
                <a:ea typeface="Arial"/>
                <a:cs typeface="Arial"/>
                <a:sym typeface="Arial"/>
              </a:rPr>
              <a:t>with about 100 Virginia militia</a:t>
            </a:r>
            <a:r>
              <a:rPr lang="en-US" sz="3200" dirty="0">
                <a:solidFill>
                  <a:srgbClr val="000000"/>
                </a:solidFill>
                <a:ea typeface="Arial"/>
                <a:cs typeface="Arial"/>
                <a:sym typeface="Arial"/>
              </a:rPr>
              <a:t>.  His mission?  </a:t>
            </a:r>
            <a:r>
              <a:rPr lang="en-US" sz="3200" b="1" i="1" u="sng" dirty="0">
                <a:solidFill>
                  <a:srgbClr val="FF0000"/>
                </a:solidFill>
                <a:ea typeface="Arial"/>
                <a:cs typeface="Arial"/>
                <a:sym typeface="Arial"/>
              </a:rPr>
              <a:t>Drive the French out</a:t>
            </a:r>
            <a:r>
              <a:rPr lang="en-US" sz="3200" b="1" i="1" dirty="0">
                <a:solidFill>
                  <a:srgbClr val="FF0000"/>
                </a:solidFill>
                <a:ea typeface="Arial"/>
                <a:cs typeface="Arial"/>
                <a:sym typeface="Arial"/>
              </a:rPr>
              <a:t>.</a:t>
            </a:r>
          </a:p>
        </p:txBody>
      </p:sp>
    </p:spTree>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p:nvPr/>
        </p:nvSpPr>
        <p:spPr>
          <a:xfrm>
            <a:off x="91441" y="822960"/>
            <a:ext cx="4468904" cy="5555138"/>
          </a:xfrm>
          <a:prstGeom prst="rect">
            <a:avLst/>
          </a:prstGeom>
          <a:blipFill>
            <a:blip r:embed="rId3" cstate="print"/>
            <a:stretch>
              <a:fillRect/>
            </a:stretch>
          </a:blipFill>
        </p:spPr>
      </p:sp>
      <p:sp>
        <p:nvSpPr>
          <p:cNvPr id="102" name="Shape 102"/>
          <p:cNvSpPr txBox="1"/>
          <p:nvPr/>
        </p:nvSpPr>
        <p:spPr>
          <a:xfrm>
            <a:off x="4754880" y="0"/>
            <a:ext cx="4389120" cy="6055897"/>
          </a:xfrm>
          <a:prstGeom prst="rect">
            <a:avLst/>
          </a:prstGeom>
        </p:spPr>
        <p:txBody>
          <a:bodyPr lIns="34290" tIns="34290" rIns="34290" bIns="34290" anchor="t" anchorCtr="0">
            <a:noAutofit/>
          </a:bodyPr>
          <a:lstStyle/>
          <a:p>
            <a:pPr rtl="0">
              <a:lnSpc>
                <a:spcPct val="100000"/>
              </a:lnSpc>
              <a:buNone/>
            </a:pPr>
            <a:r>
              <a:rPr lang="en-US" sz="3200" dirty="0">
                <a:solidFill>
                  <a:srgbClr val="000000"/>
                </a:solidFill>
                <a:ea typeface="Arial"/>
                <a:cs typeface="Arial"/>
                <a:sym typeface="Arial"/>
              </a:rPr>
              <a:t>Washington </a:t>
            </a:r>
            <a:r>
              <a:rPr lang="en-US" sz="3200" dirty="0" smtClean="0">
                <a:solidFill>
                  <a:srgbClr val="000000"/>
                </a:solidFill>
                <a:ea typeface="Arial"/>
                <a:cs typeface="Arial"/>
                <a:sym typeface="Arial"/>
              </a:rPr>
              <a:t>was </a:t>
            </a:r>
            <a:r>
              <a:rPr lang="en-US" sz="3200" dirty="0">
                <a:solidFill>
                  <a:srgbClr val="000000"/>
                </a:solidFill>
                <a:ea typeface="Arial"/>
                <a:cs typeface="Arial"/>
                <a:sym typeface="Arial"/>
              </a:rPr>
              <a:t>ordered to destroy any French force he found in </a:t>
            </a:r>
            <a:r>
              <a:rPr lang="en-US" sz="3200" dirty="0" smtClean="0">
                <a:solidFill>
                  <a:srgbClr val="000000"/>
                </a:solidFill>
                <a:ea typeface="Arial"/>
                <a:cs typeface="Arial"/>
                <a:sym typeface="Arial"/>
              </a:rPr>
              <a:t>Ohio...</a:t>
            </a:r>
            <a:endParaRPr lang="en-US" sz="3200" dirty="0">
              <a:solidFill>
                <a:srgbClr val="000000"/>
              </a:solidFill>
              <a:ea typeface="Arial"/>
              <a:cs typeface="Arial"/>
              <a:sym typeface="Arial"/>
            </a:endParaRPr>
          </a:p>
          <a:p>
            <a:pPr rtl="0">
              <a:lnSpc>
                <a:spcPct val="100000"/>
              </a:lnSpc>
              <a:buNone/>
            </a:pPr>
            <a:r>
              <a:rPr lang="en-US" sz="3200" dirty="0">
                <a:solidFill>
                  <a:srgbClr val="000000"/>
                </a:solidFill>
                <a:ea typeface="Arial"/>
                <a:cs typeface="Arial"/>
                <a:sym typeface="Arial"/>
              </a:rPr>
              <a:t>When he got there, </a:t>
            </a:r>
            <a:r>
              <a:rPr lang="en-US" sz="3200" u="sng" dirty="0">
                <a:solidFill>
                  <a:srgbClr val="FF0000"/>
                </a:solidFill>
                <a:ea typeface="Arial"/>
                <a:cs typeface="Arial"/>
                <a:sym typeface="Arial"/>
              </a:rPr>
              <a:t>Washington came upon a French force of about 30 </a:t>
            </a:r>
            <a:r>
              <a:rPr lang="en-US" sz="3200" u="sng" dirty="0" smtClean="0">
                <a:solidFill>
                  <a:srgbClr val="FF0000"/>
                </a:solidFill>
                <a:ea typeface="Arial"/>
                <a:cs typeface="Arial"/>
                <a:sym typeface="Arial"/>
              </a:rPr>
              <a:t>men</a:t>
            </a:r>
            <a:r>
              <a:rPr lang="en-US" sz="3200" dirty="0" smtClean="0">
                <a:solidFill>
                  <a:srgbClr val="000000"/>
                </a:solidFill>
                <a:ea typeface="Arial"/>
                <a:cs typeface="Arial"/>
                <a:sym typeface="Arial"/>
              </a:rPr>
              <a:t>…</a:t>
            </a:r>
            <a:endParaRPr lang="en-US" sz="3200" dirty="0">
              <a:solidFill>
                <a:srgbClr val="000000"/>
              </a:solidFill>
              <a:ea typeface="Arial"/>
              <a:cs typeface="Arial"/>
              <a:sym typeface="Arial"/>
            </a:endParaRPr>
          </a:p>
        </p:txBody>
      </p:sp>
      <p:cxnSp>
        <p:nvCxnSpPr>
          <p:cNvPr id="5" name="Straight Arrow Connector 4"/>
          <p:cNvCxnSpPr/>
          <p:nvPr/>
        </p:nvCxnSpPr>
        <p:spPr>
          <a:xfrm flipH="1" flipV="1">
            <a:off x="3048000" y="4267200"/>
            <a:ext cx="1371600" cy="13716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
                                            <p:txEl>
                                              <p:pRg st="0" end="0"/>
                                            </p:txEl>
                                          </p:spTgt>
                                        </p:tgtEl>
                                        <p:attrNameLst>
                                          <p:attrName>style.visibility</p:attrName>
                                        </p:attrNameLst>
                                      </p:cBhvr>
                                      <p:to>
                                        <p:strVal val="visible"/>
                                      </p:to>
                                    </p:set>
                                    <p:animEffect transition="in" filter="fade">
                                      <p:cBhvr>
                                        <p:cTn id="7" dur="1000"/>
                                        <p:tgtEl>
                                          <p:spTgt spid="1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
                                            <p:txEl>
                                              <p:pRg st="1" end="1"/>
                                            </p:txEl>
                                          </p:spTgt>
                                        </p:tgtEl>
                                        <p:attrNameLst>
                                          <p:attrName>style.visibility</p:attrName>
                                        </p:attrNameLst>
                                      </p:cBhvr>
                                      <p:to>
                                        <p:strVal val="visible"/>
                                      </p:to>
                                    </p:set>
                                    <p:animEffect transition="in" filter="fade">
                                      <p:cBhvr>
                                        <p:cTn id="12" dur="1000"/>
                                        <p:tgtEl>
                                          <p:spTgt spid="10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p:nvPr/>
        </p:nvSpPr>
        <p:spPr>
          <a:xfrm>
            <a:off x="0" y="0"/>
            <a:ext cx="9144000" cy="2193547"/>
          </a:xfrm>
          <a:prstGeom prst="rect">
            <a:avLst/>
          </a:prstGeom>
        </p:spPr>
        <p:txBody>
          <a:bodyPr lIns="34290" tIns="34290" rIns="34290" bIns="34290" anchor="t" anchorCtr="0">
            <a:noAutofit/>
          </a:bodyPr>
          <a:lstStyle/>
          <a:p>
            <a:pPr rtl="0">
              <a:lnSpc>
                <a:spcPct val="100000"/>
              </a:lnSpc>
              <a:buNone/>
            </a:pPr>
            <a:r>
              <a:rPr lang="en-US" sz="3000" dirty="0" smtClean="0">
                <a:solidFill>
                  <a:srgbClr val="000000"/>
                </a:solidFill>
                <a:ea typeface="Arial"/>
                <a:cs typeface="Arial"/>
                <a:sym typeface="Arial"/>
              </a:rPr>
              <a:t>Washington </a:t>
            </a:r>
            <a:r>
              <a:rPr lang="en-US" sz="3000" dirty="0">
                <a:solidFill>
                  <a:srgbClr val="000000"/>
                </a:solidFill>
                <a:ea typeface="Arial"/>
                <a:cs typeface="Arial"/>
                <a:sym typeface="Arial"/>
              </a:rPr>
              <a:t>gave the order to </a:t>
            </a:r>
            <a:r>
              <a:rPr lang="en-US" sz="3000" dirty="0" smtClean="0">
                <a:solidFill>
                  <a:srgbClr val="000000"/>
                </a:solidFill>
                <a:ea typeface="Arial"/>
                <a:cs typeface="Arial"/>
                <a:sym typeface="Arial"/>
              </a:rPr>
              <a:t>attack...</a:t>
            </a:r>
            <a:endParaRPr lang="en-US" sz="3000" dirty="0">
              <a:solidFill>
                <a:srgbClr val="000000"/>
              </a:solidFill>
              <a:ea typeface="Arial"/>
              <a:cs typeface="Arial"/>
              <a:sym typeface="Arial"/>
            </a:endParaRPr>
          </a:p>
          <a:p>
            <a:pPr rtl="0">
              <a:lnSpc>
                <a:spcPct val="100000"/>
              </a:lnSpc>
              <a:buNone/>
            </a:pPr>
            <a:r>
              <a:rPr lang="en-US" sz="3000" dirty="0">
                <a:solidFill>
                  <a:srgbClr val="000000"/>
                </a:solidFill>
                <a:ea typeface="Arial"/>
                <a:cs typeface="Arial"/>
                <a:sym typeface="Arial"/>
              </a:rPr>
              <a:t>H</a:t>
            </a:r>
            <a:r>
              <a:rPr lang="en-US" sz="3000" dirty="0" smtClean="0">
                <a:solidFill>
                  <a:srgbClr val="000000"/>
                </a:solidFill>
                <a:ea typeface="Arial"/>
                <a:cs typeface="Arial"/>
                <a:sym typeface="Arial"/>
              </a:rPr>
              <a:t>e </a:t>
            </a:r>
            <a:r>
              <a:rPr lang="en-US" sz="3000" dirty="0">
                <a:solidFill>
                  <a:srgbClr val="000000"/>
                </a:solidFill>
                <a:ea typeface="Arial"/>
                <a:cs typeface="Arial"/>
                <a:sym typeface="Arial"/>
              </a:rPr>
              <a:t>didn't </a:t>
            </a:r>
            <a:r>
              <a:rPr lang="en-US" sz="3000" dirty="0" smtClean="0">
                <a:solidFill>
                  <a:srgbClr val="000000"/>
                </a:solidFill>
                <a:ea typeface="Arial"/>
                <a:cs typeface="Arial"/>
                <a:sym typeface="Arial"/>
              </a:rPr>
              <a:t>know </a:t>
            </a:r>
            <a:r>
              <a:rPr lang="en-US" sz="3000" dirty="0">
                <a:solidFill>
                  <a:srgbClr val="000000"/>
                </a:solidFill>
                <a:ea typeface="Arial"/>
                <a:cs typeface="Arial"/>
                <a:sym typeface="Arial"/>
              </a:rPr>
              <a:t>that </a:t>
            </a:r>
            <a:r>
              <a:rPr lang="en-US" sz="3000" dirty="0" smtClean="0">
                <a:solidFill>
                  <a:srgbClr val="000000"/>
                </a:solidFill>
                <a:ea typeface="Arial"/>
                <a:cs typeface="Arial"/>
                <a:sym typeface="Arial"/>
              </a:rPr>
              <a:t>th</a:t>
            </a:r>
            <a:r>
              <a:rPr lang="en-US" sz="3000" dirty="0" smtClean="0">
                <a:ea typeface="Arial"/>
                <a:cs typeface="Arial"/>
                <a:sym typeface="Arial"/>
              </a:rPr>
              <a:t>e </a:t>
            </a:r>
            <a:r>
              <a:rPr lang="en-US" sz="3000" u="sng" dirty="0" smtClean="0">
                <a:solidFill>
                  <a:srgbClr val="FF0000"/>
                </a:solidFill>
                <a:ea typeface="Arial"/>
                <a:cs typeface="Arial"/>
                <a:sym typeface="Arial"/>
              </a:rPr>
              <a:t>French group were there to </a:t>
            </a:r>
            <a:r>
              <a:rPr lang="en-US" sz="3000" u="sng" dirty="0">
                <a:solidFill>
                  <a:srgbClr val="FF0000"/>
                </a:solidFill>
                <a:ea typeface="Arial"/>
                <a:cs typeface="Arial"/>
                <a:sym typeface="Arial"/>
              </a:rPr>
              <a:t>deliver a letter to him which asked him to leave</a:t>
            </a:r>
            <a:r>
              <a:rPr lang="en-US" sz="3000" dirty="0">
                <a:solidFill>
                  <a:srgbClr val="000000"/>
                </a:solidFill>
                <a:ea typeface="Arial"/>
                <a:cs typeface="Arial"/>
                <a:sym typeface="Arial"/>
              </a:rPr>
              <a:t>, </a:t>
            </a:r>
            <a:endParaRPr lang="en-US" sz="3000" dirty="0" smtClean="0">
              <a:solidFill>
                <a:srgbClr val="000000"/>
              </a:solidFill>
              <a:ea typeface="Arial"/>
              <a:cs typeface="Arial"/>
              <a:sym typeface="Arial"/>
            </a:endParaRPr>
          </a:p>
          <a:p>
            <a:pPr rtl="0">
              <a:lnSpc>
                <a:spcPct val="100000"/>
              </a:lnSpc>
              <a:buNone/>
            </a:pPr>
            <a:r>
              <a:rPr lang="en-US" sz="3000" i="1" dirty="0" smtClean="0">
                <a:solidFill>
                  <a:srgbClr val="000000"/>
                </a:solidFill>
                <a:ea typeface="Arial"/>
                <a:cs typeface="Arial"/>
                <a:sym typeface="Arial"/>
              </a:rPr>
              <a:t>just </a:t>
            </a:r>
            <a:r>
              <a:rPr lang="en-US" sz="3000" i="1" dirty="0">
                <a:solidFill>
                  <a:srgbClr val="000000"/>
                </a:solidFill>
                <a:ea typeface="Arial"/>
                <a:cs typeface="Arial"/>
                <a:sym typeface="Arial"/>
              </a:rPr>
              <a:t>as he had done before</a:t>
            </a:r>
            <a:r>
              <a:rPr lang="en-US" sz="3000" dirty="0">
                <a:solidFill>
                  <a:srgbClr val="000000"/>
                </a:solidFill>
                <a:ea typeface="Arial"/>
                <a:cs typeface="Arial"/>
                <a:sym typeface="Arial"/>
              </a:rPr>
              <a:t>.</a:t>
            </a:r>
          </a:p>
        </p:txBody>
      </p:sp>
      <p:sp>
        <p:nvSpPr>
          <p:cNvPr id="108" name="Shape 108"/>
          <p:cNvSpPr/>
          <p:nvPr/>
        </p:nvSpPr>
        <p:spPr>
          <a:xfrm>
            <a:off x="0" y="2313022"/>
            <a:ext cx="6240847" cy="4773578"/>
          </a:xfrm>
          <a:prstGeom prst="rect">
            <a:avLst/>
          </a:prstGeom>
          <a:blipFill>
            <a:blip r:embed="rId3" cstate="print"/>
            <a:stretch>
              <a:fillRect/>
            </a:stretch>
          </a:blipFill>
        </p:spPr>
      </p:sp>
      <p:sp>
        <p:nvSpPr>
          <p:cNvPr id="109" name="Shape 109"/>
          <p:cNvSpPr/>
          <p:nvPr/>
        </p:nvSpPr>
        <p:spPr>
          <a:xfrm>
            <a:off x="6274237" y="2590800"/>
            <a:ext cx="2869763" cy="4023989"/>
          </a:xfrm>
          <a:prstGeom prst="rect">
            <a:avLst/>
          </a:prstGeom>
          <a:blipFill>
            <a:blip r:embed="rId4" cstate="print"/>
            <a:stretch>
              <a:fillRect/>
            </a:stretch>
          </a:blipFill>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10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p:nvPr/>
        </p:nvSpPr>
        <p:spPr>
          <a:xfrm>
            <a:off x="1188720" y="0"/>
            <a:ext cx="6686550" cy="3337560"/>
          </a:xfrm>
          <a:prstGeom prst="rect">
            <a:avLst/>
          </a:prstGeom>
          <a:blipFill>
            <a:blip r:embed="rId3" cstate="print"/>
            <a:stretch>
              <a:fillRect/>
            </a:stretch>
          </a:blipFill>
        </p:spPr>
      </p:sp>
      <p:sp>
        <p:nvSpPr>
          <p:cNvPr id="115" name="Shape 115"/>
          <p:cNvSpPr txBox="1"/>
          <p:nvPr/>
        </p:nvSpPr>
        <p:spPr>
          <a:xfrm>
            <a:off x="0" y="3505200"/>
            <a:ext cx="9116212" cy="1261260"/>
          </a:xfrm>
          <a:prstGeom prst="rect">
            <a:avLst/>
          </a:prstGeom>
        </p:spPr>
        <p:txBody>
          <a:bodyPr lIns="34290" tIns="34290" rIns="34290" bIns="34290" anchor="t" anchorCtr="0">
            <a:noAutofit/>
          </a:bodyPr>
          <a:lstStyle/>
          <a:p>
            <a:pPr rtl="0">
              <a:lnSpc>
                <a:spcPct val="100000"/>
              </a:lnSpc>
              <a:buNone/>
            </a:pPr>
            <a:r>
              <a:rPr lang="en-US" sz="2400" dirty="0" smtClean="0">
                <a:solidFill>
                  <a:srgbClr val="000000"/>
                </a:solidFill>
                <a:latin typeface="Arial"/>
                <a:ea typeface="Arial"/>
                <a:cs typeface="Arial"/>
                <a:sym typeface="Arial"/>
              </a:rPr>
              <a:t>The </a:t>
            </a:r>
            <a:r>
              <a:rPr lang="en-US" sz="2400" u="sng" dirty="0" smtClean="0">
                <a:solidFill>
                  <a:srgbClr val="FF0000"/>
                </a:solidFill>
                <a:latin typeface="Arial"/>
                <a:ea typeface="Arial"/>
                <a:cs typeface="Arial"/>
                <a:sym typeface="Arial"/>
              </a:rPr>
              <a:t>French lost </a:t>
            </a:r>
            <a:r>
              <a:rPr lang="en-US" sz="2400" dirty="0" smtClean="0">
                <a:solidFill>
                  <a:srgbClr val="000000"/>
                </a:solidFill>
                <a:latin typeface="Arial"/>
                <a:ea typeface="Arial"/>
                <a:cs typeface="Arial"/>
                <a:sym typeface="Arial"/>
              </a:rPr>
              <a:t>the fight.  The </a:t>
            </a:r>
            <a:r>
              <a:rPr lang="en-US" sz="2400" u="sng" dirty="0" smtClean="0">
                <a:solidFill>
                  <a:srgbClr val="FF0000"/>
                </a:solidFill>
                <a:latin typeface="Arial"/>
                <a:ea typeface="Arial"/>
                <a:cs typeface="Arial"/>
                <a:sym typeface="Arial"/>
              </a:rPr>
              <a:t>French commander</a:t>
            </a:r>
            <a:r>
              <a:rPr lang="en-US" sz="2400" u="sng" dirty="0">
                <a:solidFill>
                  <a:srgbClr val="FF0000"/>
                </a:solidFill>
                <a:latin typeface="Arial"/>
                <a:ea typeface="Arial"/>
                <a:cs typeface="Arial"/>
                <a:sym typeface="Arial"/>
              </a:rPr>
              <a:t>, </a:t>
            </a:r>
            <a:r>
              <a:rPr lang="en-US" sz="2400" u="sng" dirty="0" err="1" smtClean="0">
                <a:solidFill>
                  <a:srgbClr val="FF0000"/>
                </a:solidFill>
                <a:latin typeface="Arial"/>
                <a:ea typeface="Arial"/>
                <a:cs typeface="Arial"/>
                <a:sym typeface="Arial"/>
              </a:rPr>
              <a:t>Jumonville</a:t>
            </a:r>
            <a:r>
              <a:rPr lang="en-US" sz="2400" dirty="0" smtClean="0">
                <a:solidFill>
                  <a:srgbClr val="000000"/>
                </a:solidFill>
                <a:latin typeface="Arial"/>
                <a:ea typeface="Arial"/>
                <a:cs typeface="Arial"/>
                <a:sym typeface="Arial"/>
              </a:rPr>
              <a:t>, </a:t>
            </a:r>
            <a:r>
              <a:rPr lang="en-US" sz="2400" u="sng" dirty="0">
                <a:solidFill>
                  <a:srgbClr val="FF0000"/>
                </a:solidFill>
                <a:latin typeface="Arial"/>
                <a:ea typeface="Arial"/>
                <a:cs typeface="Arial"/>
                <a:sym typeface="Arial"/>
              </a:rPr>
              <a:t>began to read the letter to Washington </a:t>
            </a:r>
            <a:r>
              <a:rPr lang="en-US" sz="2400" dirty="0">
                <a:solidFill>
                  <a:srgbClr val="000000"/>
                </a:solidFill>
                <a:latin typeface="Arial"/>
                <a:ea typeface="Arial"/>
                <a:cs typeface="Arial"/>
                <a:sym typeface="Arial"/>
              </a:rPr>
              <a:t>to prove why the French were there.</a:t>
            </a:r>
          </a:p>
        </p:txBody>
      </p:sp>
      <p:sp>
        <p:nvSpPr>
          <p:cNvPr id="116" name="Shape 116"/>
          <p:cNvSpPr txBox="1"/>
          <p:nvPr/>
        </p:nvSpPr>
        <p:spPr>
          <a:xfrm>
            <a:off x="0" y="4800600"/>
            <a:ext cx="9068782" cy="863707"/>
          </a:xfrm>
          <a:prstGeom prst="rect">
            <a:avLst/>
          </a:prstGeom>
        </p:spPr>
        <p:txBody>
          <a:bodyPr lIns="34290" tIns="34290" rIns="34290" bIns="34290" anchor="t" anchorCtr="0">
            <a:noAutofit/>
          </a:bodyPr>
          <a:lstStyle/>
          <a:p>
            <a:pPr rtl="0">
              <a:lnSpc>
                <a:spcPct val="100000"/>
              </a:lnSpc>
              <a:buNone/>
            </a:pPr>
            <a:r>
              <a:rPr lang="en-US" sz="2400" dirty="0">
                <a:solidFill>
                  <a:srgbClr val="000000"/>
                </a:solidFill>
                <a:latin typeface="Arial"/>
                <a:ea typeface="Arial"/>
                <a:cs typeface="Arial"/>
                <a:sym typeface="Arial"/>
              </a:rPr>
              <a:t>Colonel Washington </a:t>
            </a:r>
            <a:r>
              <a:rPr lang="en-US" sz="2400" dirty="0" smtClean="0">
                <a:solidFill>
                  <a:srgbClr val="000000"/>
                </a:solidFill>
                <a:latin typeface="Arial"/>
                <a:ea typeface="Arial"/>
                <a:cs typeface="Arial"/>
                <a:sym typeface="Arial"/>
              </a:rPr>
              <a:t>also </a:t>
            </a:r>
            <a:r>
              <a:rPr lang="en-US" sz="2400" dirty="0">
                <a:solidFill>
                  <a:srgbClr val="000000"/>
                </a:solidFill>
                <a:latin typeface="Arial"/>
                <a:ea typeface="Arial"/>
                <a:cs typeface="Arial"/>
                <a:sym typeface="Arial"/>
              </a:rPr>
              <a:t>had some Indian </a:t>
            </a:r>
            <a:r>
              <a:rPr lang="en-US" sz="2400" dirty="0" smtClean="0">
                <a:solidFill>
                  <a:srgbClr val="000000"/>
                </a:solidFill>
                <a:latin typeface="Arial"/>
                <a:ea typeface="Arial"/>
                <a:cs typeface="Arial"/>
                <a:sym typeface="Arial"/>
              </a:rPr>
              <a:t>fighters with him...</a:t>
            </a:r>
            <a:endParaRPr lang="en-US" sz="2400" dirty="0">
              <a:solidFill>
                <a:srgbClr val="000000"/>
              </a:solidFill>
              <a:latin typeface="Arial"/>
              <a:ea typeface="Arial"/>
              <a:cs typeface="Arial"/>
              <a:sym typeface="Arial"/>
            </a:endParaRPr>
          </a:p>
        </p:txBody>
      </p:sp>
      <p:sp>
        <p:nvSpPr>
          <p:cNvPr id="5" name="TextBox 4"/>
          <p:cNvSpPr txBox="1"/>
          <p:nvPr/>
        </p:nvSpPr>
        <p:spPr>
          <a:xfrm>
            <a:off x="3276600" y="2768025"/>
            <a:ext cx="2819400" cy="584775"/>
          </a:xfrm>
          <a:prstGeom prst="rect">
            <a:avLst/>
          </a:prstGeom>
          <a:noFill/>
        </p:spPr>
        <p:txBody>
          <a:bodyPr wrap="square" rtlCol="0">
            <a:spAutoFit/>
          </a:bodyPr>
          <a:lstStyle/>
          <a:p>
            <a:r>
              <a:rPr lang="en-US" sz="3200" i="1" dirty="0" smtClean="0">
                <a:solidFill>
                  <a:schemeClr val="bg1"/>
                </a:solidFill>
              </a:rPr>
              <a:t>Half-King</a:t>
            </a:r>
            <a:endParaRPr lang="en-US" sz="3200" i="1" dirty="0">
              <a:solidFill>
                <a:schemeClr val="bg1"/>
              </a:solidFill>
            </a:endParaRP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1000"/>
                                        <p:tgtEl>
                                          <p:spTgt spid="1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6">
                                            <p:txEl>
                                              <p:pRg st="0" end="0"/>
                                            </p:txEl>
                                          </p:spTgt>
                                        </p:tgtEl>
                                        <p:attrNameLst>
                                          <p:attrName>style.visibility</p:attrName>
                                        </p:attrNameLst>
                                      </p:cBhvr>
                                      <p:to>
                                        <p:strVal val="visible"/>
                                      </p:to>
                                    </p:set>
                                    <p:animEffect transition="in" filter="fade">
                                      <p:cBhvr>
                                        <p:cTn id="12" dur="1000"/>
                                        <p:tgtEl>
                                          <p:spTgt spid="1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p:nvPr/>
        </p:nvSpPr>
        <p:spPr>
          <a:xfrm>
            <a:off x="1005840" y="0"/>
            <a:ext cx="7143750" cy="4766310"/>
          </a:xfrm>
          <a:prstGeom prst="rect">
            <a:avLst/>
          </a:prstGeom>
          <a:blipFill>
            <a:blip r:embed="rId3" cstate="print"/>
            <a:stretch>
              <a:fillRect/>
            </a:stretch>
          </a:blipFill>
        </p:spPr>
      </p:sp>
      <p:sp>
        <p:nvSpPr>
          <p:cNvPr id="122" name="Shape 122"/>
          <p:cNvSpPr txBox="1"/>
          <p:nvPr/>
        </p:nvSpPr>
        <p:spPr>
          <a:xfrm>
            <a:off x="91440" y="4846297"/>
            <a:ext cx="9016358" cy="2056387"/>
          </a:xfrm>
          <a:prstGeom prst="rect">
            <a:avLst/>
          </a:prstGeom>
        </p:spPr>
        <p:txBody>
          <a:bodyPr lIns="34290" tIns="34290" rIns="34290" bIns="34290" anchor="t" anchorCtr="0">
            <a:noAutofit/>
          </a:bodyPr>
          <a:lstStyle/>
          <a:p>
            <a:pPr rtl="0">
              <a:lnSpc>
                <a:spcPct val="100000"/>
              </a:lnSpc>
              <a:buNone/>
            </a:pPr>
            <a:r>
              <a:rPr lang="en-US" sz="2400" u="sng" dirty="0">
                <a:solidFill>
                  <a:srgbClr val="FF0000"/>
                </a:solidFill>
                <a:latin typeface="Arial"/>
                <a:ea typeface="Arial"/>
                <a:cs typeface="Arial"/>
                <a:sym typeface="Arial"/>
              </a:rPr>
              <a:t>S</a:t>
            </a:r>
            <a:r>
              <a:rPr lang="en-US" sz="2400" u="sng" dirty="0" smtClean="0">
                <a:solidFill>
                  <a:srgbClr val="FF0000"/>
                </a:solidFill>
                <a:latin typeface="Arial"/>
                <a:ea typeface="Arial"/>
                <a:cs typeface="Arial"/>
                <a:sym typeface="Arial"/>
              </a:rPr>
              <a:t>uddenly </a:t>
            </a:r>
            <a:r>
              <a:rPr lang="en-US" sz="2400" u="sng" dirty="0">
                <a:solidFill>
                  <a:srgbClr val="FF0000"/>
                </a:solidFill>
                <a:latin typeface="Arial"/>
                <a:ea typeface="Arial"/>
                <a:cs typeface="Arial"/>
                <a:sym typeface="Arial"/>
              </a:rPr>
              <a:t>Half-King pulled out his tomahawk and </a:t>
            </a:r>
            <a:r>
              <a:rPr lang="en-US" sz="2400" u="sng" dirty="0" smtClean="0">
                <a:solidFill>
                  <a:srgbClr val="FF0000"/>
                </a:solidFill>
                <a:latin typeface="Arial"/>
                <a:ea typeface="Arial"/>
                <a:cs typeface="Arial"/>
                <a:sym typeface="Arial"/>
              </a:rPr>
              <a:t>killed </a:t>
            </a:r>
            <a:r>
              <a:rPr lang="en-US" sz="2400" u="sng" dirty="0" err="1" smtClean="0">
                <a:solidFill>
                  <a:srgbClr val="FF0000"/>
                </a:solidFill>
                <a:latin typeface="Arial"/>
                <a:ea typeface="Arial"/>
                <a:cs typeface="Arial"/>
                <a:sym typeface="Arial"/>
              </a:rPr>
              <a:t>Jumonville</a:t>
            </a:r>
            <a:r>
              <a:rPr lang="en-US" sz="2400" u="sng" dirty="0" smtClean="0">
                <a:solidFill>
                  <a:srgbClr val="FF0000"/>
                </a:solidFill>
                <a:latin typeface="Arial"/>
                <a:ea typeface="Arial"/>
                <a:cs typeface="Arial"/>
                <a:sym typeface="Arial"/>
              </a:rPr>
              <a:t>.</a:t>
            </a:r>
            <a:r>
              <a:rPr lang="en-US" sz="2400" u="sng" dirty="0">
                <a:solidFill>
                  <a:srgbClr val="FF0000"/>
                </a:solidFill>
                <a:latin typeface="Arial"/>
                <a:ea typeface="Arial"/>
                <a:cs typeface="Arial"/>
                <a:sym typeface="Arial"/>
              </a:rPr>
              <a:t>  </a:t>
            </a:r>
            <a:r>
              <a:rPr lang="en-US" sz="2400" u="sng" dirty="0" smtClean="0">
                <a:solidFill>
                  <a:srgbClr val="FF0000"/>
                </a:solidFill>
                <a:latin typeface="Arial"/>
                <a:ea typeface="Arial"/>
                <a:cs typeface="Arial"/>
                <a:sym typeface="Arial"/>
              </a:rPr>
              <a:t>Colonel </a:t>
            </a:r>
            <a:r>
              <a:rPr lang="en-US" sz="2400" u="sng" dirty="0">
                <a:solidFill>
                  <a:srgbClr val="FF0000"/>
                </a:solidFill>
                <a:latin typeface="Arial"/>
                <a:ea typeface="Arial"/>
                <a:cs typeface="Arial"/>
                <a:sym typeface="Arial"/>
              </a:rPr>
              <a:t>Washington wasn't able to stop </a:t>
            </a:r>
            <a:r>
              <a:rPr lang="en-US" sz="2400" u="sng" dirty="0" smtClean="0">
                <a:solidFill>
                  <a:srgbClr val="FF0000"/>
                </a:solidFill>
                <a:latin typeface="Arial"/>
                <a:ea typeface="Arial"/>
                <a:cs typeface="Arial"/>
                <a:sym typeface="Arial"/>
              </a:rPr>
              <a:t>the Indians </a:t>
            </a:r>
            <a:r>
              <a:rPr lang="en-US" sz="2400" dirty="0">
                <a:solidFill>
                  <a:srgbClr val="000000"/>
                </a:solidFill>
                <a:latin typeface="Arial"/>
                <a:ea typeface="Arial"/>
                <a:cs typeface="Arial"/>
                <a:sym typeface="Arial"/>
              </a:rPr>
              <a:t>until several more French had been killed.</a:t>
            </a:r>
          </a:p>
        </p:txBody>
      </p:sp>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038600" cy="3429000"/>
          </a:xfrm>
        </p:spPr>
        <p:txBody>
          <a:bodyPr>
            <a:normAutofit fontScale="90000"/>
          </a:bodyPr>
          <a:lstStyle/>
          <a:p>
            <a:r>
              <a:rPr lang="en-US" u="sng" dirty="0" smtClean="0"/>
              <a:t>Today’s Purpose</a:t>
            </a:r>
            <a:r>
              <a:rPr lang="en-US" dirty="0" smtClean="0"/>
              <a:t>:  </a:t>
            </a:r>
            <a:r>
              <a:rPr lang="en-US" dirty="0" smtClean="0"/>
              <a:t>Explain how George Washington caused the </a:t>
            </a:r>
            <a:r>
              <a:rPr lang="en-US" dirty="0" smtClean="0"/>
              <a:t>French and Indian </a:t>
            </a:r>
            <a:r>
              <a:rPr lang="en-US" dirty="0" smtClean="0"/>
              <a:t>War.</a:t>
            </a:r>
            <a:endParaRPr lang="en-US" dirty="0"/>
          </a:p>
        </p:txBody>
      </p:sp>
      <p:pic>
        <p:nvPicPr>
          <p:cNvPr id="5" name="Picture 4" descr="Twenty_Brave_Men.jpg"/>
          <p:cNvPicPr>
            <a:picLocks noChangeAspect="1"/>
          </p:cNvPicPr>
          <p:nvPr/>
        </p:nvPicPr>
        <p:blipFill>
          <a:blip r:embed="rId2" cstate="print"/>
          <a:stretch>
            <a:fillRect/>
          </a:stretch>
        </p:blipFill>
        <p:spPr>
          <a:xfrm>
            <a:off x="0" y="3448050"/>
            <a:ext cx="4286250" cy="3562350"/>
          </a:xfrm>
          <a:prstGeom prst="rect">
            <a:avLst/>
          </a:prstGeom>
        </p:spPr>
      </p:pic>
      <p:pic>
        <p:nvPicPr>
          <p:cNvPr id="6" name="Picture 5" descr="French_and_Indian_War.png"/>
          <p:cNvPicPr>
            <a:picLocks noChangeAspect="1"/>
          </p:cNvPicPr>
          <p:nvPr/>
        </p:nvPicPr>
        <p:blipFill>
          <a:blip r:embed="rId3" cstate="print"/>
          <a:stretch>
            <a:fillRect/>
          </a:stretch>
        </p:blipFill>
        <p:spPr>
          <a:xfrm>
            <a:off x="4233763" y="-161919"/>
            <a:ext cx="5519837" cy="7019919"/>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p:nvPr/>
        </p:nvSpPr>
        <p:spPr>
          <a:xfrm>
            <a:off x="0" y="5029200"/>
            <a:ext cx="9079988" cy="1369598"/>
          </a:xfrm>
          <a:prstGeom prst="rect">
            <a:avLst/>
          </a:prstGeom>
        </p:spPr>
        <p:txBody>
          <a:bodyPr lIns="34290" tIns="34290" rIns="34290" bIns="34290" anchor="t" anchorCtr="0">
            <a:noAutofit/>
          </a:bodyPr>
          <a:lstStyle/>
          <a:p>
            <a:pPr rtl="0">
              <a:lnSpc>
                <a:spcPct val="100000"/>
              </a:lnSpc>
              <a:buNone/>
            </a:pPr>
            <a:r>
              <a:rPr lang="en-US" sz="2400" u="sng" dirty="0">
                <a:solidFill>
                  <a:srgbClr val="FF0000"/>
                </a:solidFill>
                <a:latin typeface="Arial"/>
                <a:ea typeface="Arial"/>
                <a:cs typeface="Arial"/>
                <a:sym typeface="Arial"/>
              </a:rPr>
              <a:t>Washington</a:t>
            </a:r>
            <a:r>
              <a:rPr lang="en-US" sz="2400" dirty="0">
                <a:solidFill>
                  <a:srgbClr val="000000"/>
                </a:solidFill>
                <a:latin typeface="Arial"/>
                <a:ea typeface="Arial"/>
                <a:cs typeface="Arial"/>
                <a:sym typeface="Arial"/>
              </a:rPr>
              <a:t> knew that he would be attacked by other French forces, so he </a:t>
            </a:r>
            <a:r>
              <a:rPr lang="en-US" sz="2400" u="sng" dirty="0">
                <a:solidFill>
                  <a:srgbClr val="FF0000"/>
                </a:solidFill>
                <a:latin typeface="Arial"/>
                <a:ea typeface="Arial"/>
                <a:cs typeface="Arial"/>
                <a:sym typeface="Arial"/>
              </a:rPr>
              <a:t>built Fort Necessity</a:t>
            </a:r>
            <a:r>
              <a:rPr lang="en-US" sz="2400" dirty="0">
                <a:solidFill>
                  <a:srgbClr val="000000"/>
                </a:solidFill>
                <a:latin typeface="Arial"/>
                <a:ea typeface="Arial"/>
                <a:cs typeface="Arial"/>
                <a:sym typeface="Arial"/>
              </a:rPr>
              <a:t>.  This was a </a:t>
            </a:r>
            <a:r>
              <a:rPr lang="en-US" sz="2400" u="sng" dirty="0">
                <a:solidFill>
                  <a:srgbClr val="FF0000"/>
                </a:solidFill>
                <a:latin typeface="Arial"/>
                <a:ea typeface="Arial"/>
                <a:cs typeface="Arial"/>
                <a:sym typeface="Arial"/>
              </a:rPr>
              <a:t>mistake.  The tiny fort was only about 100 yards from cover of trees</a:t>
            </a:r>
            <a:r>
              <a:rPr lang="en-US" sz="2400" dirty="0">
                <a:solidFill>
                  <a:srgbClr val="000000"/>
                </a:solidFill>
                <a:latin typeface="Arial"/>
                <a:ea typeface="Arial"/>
                <a:cs typeface="Arial"/>
                <a:sym typeface="Arial"/>
              </a:rPr>
              <a:t>.</a:t>
            </a:r>
          </a:p>
        </p:txBody>
      </p:sp>
      <p:sp>
        <p:nvSpPr>
          <p:cNvPr id="128" name="Shape 128"/>
          <p:cNvSpPr/>
          <p:nvPr/>
        </p:nvSpPr>
        <p:spPr>
          <a:xfrm>
            <a:off x="1465336" y="3015"/>
            <a:ext cx="6549614" cy="4611893"/>
          </a:xfrm>
          <a:prstGeom prst="rect">
            <a:avLst/>
          </a:prstGeom>
          <a:blipFill>
            <a:blip r:embed="rId3" cstate="print"/>
            <a:stretch>
              <a:fillRect/>
            </a:stretch>
          </a:blipFill>
        </p:spPr>
      </p:sp>
    </p:spTree>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p:nvPr/>
        </p:nvSpPr>
        <p:spPr>
          <a:xfrm>
            <a:off x="1376753" y="129465"/>
            <a:ext cx="5932935" cy="6701198"/>
          </a:xfrm>
          <a:prstGeom prst="rect">
            <a:avLst/>
          </a:prstGeom>
          <a:blipFill>
            <a:blip r:embed="rId3" cstate="print"/>
            <a:stretch>
              <a:fillRect/>
            </a:stretch>
          </a:blipFill>
        </p:spPr>
      </p:sp>
    </p:spTree>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Shape 214"/>
          <p:cNvSpPr/>
          <p:nvPr/>
        </p:nvSpPr>
        <p:spPr>
          <a:xfrm>
            <a:off x="457200" y="920115"/>
            <a:ext cx="8229600" cy="5017747"/>
          </a:xfrm>
          <a:prstGeom prst="rect">
            <a:avLst/>
          </a:prstGeom>
          <a:blipFill>
            <a:blip r:embed="rId3" cstate="print"/>
            <a:stretch>
              <a:fillRect/>
            </a:stretch>
          </a:blipFill>
        </p:spPr>
      </p:sp>
    </p:spTree>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62000"/>
            <a:ext cx="9144000" cy="1569660"/>
          </a:xfrm>
          <a:prstGeom prst="rect">
            <a:avLst/>
          </a:prstGeom>
          <a:noFill/>
        </p:spPr>
        <p:txBody>
          <a:bodyPr wrap="square" rtlCol="0">
            <a:spAutoFit/>
          </a:bodyPr>
          <a:lstStyle/>
          <a:p>
            <a:pPr algn="ctr"/>
            <a:r>
              <a:rPr lang="en-US" sz="3200" u="sng" dirty="0" smtClean="0">
                <a:solidFill>
                  <a:srgbClr val="FF0000"/>
                </a:solidFill>
              </a:rPr>
              <a:t>Washington is forced to </a:t>
            </a:r>
            <a:r>
              <a:rPr lang="en-US" sz="3200" u="sng" dirty="0" smtClean="0">
                <a:solidFill>
                  <a:srgbClr val="FF0000"/>
                </a:solidFill>
              </a:rPr>
              <a:t>surrender, sign a letter stating he was the cause of the battle </a:t>
            </a:r>
            <a:r>
              <a:rPr lang="en-US" sz="3200" dirty="0" smtClean="0"/>
              <a:t>and go back to Virginia.  The </a:t>
            </a:r>
            <a:r>
              <a:rPr lang="en-US" sz="3200" u="sng" dirty="0" smtClean="0">
                <a:solidFill>
                  <a:srgbClr val="FF0000"/>
                </a:solidFill>
              </a:rPr>
              <a:t>French and Indian War</a:t>
            </a:r>
            <a:r>
              <a:rPr lang="en-US" sz="3200" dirty="0" smtClean="0">
                <a:solidFill>
                  <a:srgbClr val="FF0000"/>
                </a:solidFill>
              </a:rPr>
              <a:t> </a:t>
            </a:r>
            <a:r>
              <a:rPr lang="en-US" sz="3200" dirty="0" smtClean="0">
                <a:solidFill>
                  <a:srgbClr val="FF0000"/>
                </a:solidFill>
              </a:rPr>
              <a:t>(1754-1763) </a:t>
            </a:r>
            <a:r>
              <a:rPr lang="en-US" sz="3200" dirty="0" smtClean="0"/>
              <a:t>was </a:t>
            </a:r>
            <a:r>
              <a:rPr lang="en-US" sz="3200" u="sng" dirty="0" smtClean="0">
                <a:solidFill>
                  <a:srgbClr val="FF0000"/>
                </a:solidFill>
              </a:rPr>
              <a:t>ON</a:t>
            </a:r>
            <a:r>
              <a:rPr lang="en-US" sz="3200" dirty="0" smtClean="0"/>
              <a:t>.</a:t>
            </a:r>
            <a:endParaRPr lang="en-US" sz="3200" dirty="0"/>
          </a:p>
        </p:txBody>
      </p:sp>
      <p:sp>
        <p:nvSpPr>
          <p:cNvPr id="3" name="TextBox 2"/>
          <p:cNvSpPr txBox="1"/>
          <p:nvPr/>
        </p:nvSpPr>
        <p:spPr>
          <a:xfrm>
            <a:off x="0" y="2438400"/>
            <a:ext cx="9144000" cy="4524315"/>
          </a:xfrm>
          <a:prstGeom prst="rect">
            <a:avLst/>
          </a:prstGeom>
          <a:noFill/>
        </p:spPr>
        <p:txBody>
          <a:bodyPr wrap="square" rtlCol="0">
            <a:spAutoFit/>
          </a:bodyPr>
          <a:lstStyle/>
          <a:p>
            <a:r>
              <a:rPr lang="en-US" sz="3200" dirty="0" smtClean="0"/>
              <a:t>D.O.L.</a:t>
            </a:r>
          </a:p>
          <a:p>
            <a:pPr marL="514350" indent="-514350">
              <a:buAutoNum type="arabicPeriod"/>
            </a:pPr>
            <a:r>
              <a:rPr lang="en-US" sz="3200" dirty="0" smtClean="0"/>
              <a:t>What were the French, the English and their Indian allies fighting over?  </a:t>
            </a:r>
          </a:p>
          <a:p>
            <a:pPr marL="514350" indent="-514350">
              <a:buAutoNum type="arabicPeriod"/>
            </a:pPr>
            <a:r>
              <a:rPr lang="en-US" sz="3200" dirty="0" smtClean="0"/>
              <a:t>Why did the governor of Virginia send Washington to the French?</a:t>
            </a:r>
          </a:p>
          <a:p>
            <a:pPr marL="514350" indent="-514350">
              <a:buAutoNum type="arabicPeriod"/>
            </a:pPr>
            <a:r>
              <a:rPr lang="en-US" sz="3200" dirty="0" smtClean="0"/>
              <a:t>What caused the French and Indian War to start?</a:t>
            </a:r>
          </a:p>
          <a:p>
            <a:pPr marL="514350" indent="-514350">
              <a:buAutoNum type="arabicPeriod"/>
            </a:pPr>
            <a:r>
              <a:rPr lang="en-US" sz="3200" dirty="0" smtClean="0"/>
              <a:t>Who won?  What did they win?</a:t>
            </a:r>
          </a:p>
          <a:p>
            <a:pPr marL="514350" indent="-514350">
              <a:buAutoNum type="arabicPeriod"/>
            </a:pPr>
            <a:endParaRPr lang="en-US" sz="3200" dirty="0" smtClean="0"/>
          </a:p>
          <a:p>
            <a:pPr marL="514350" indent="-514350">
              <a:buAutoNum type="arabicPeriod"/>
            </a:pP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rmAutofit fontScale="90000"/>
          </a:bodyPr>
          <a:lstStyle/>
          <a:p>
            <a:r>
              <a:rPr lang="en-US" dirty="0" smtClean="0"/>
              <a:t>Who wins the French and Indian War?</a:t>
            </a:r>
            <a:endParaRPr lang="en-US" dirty="0"/>
          </a:p>
        </p:txBody>
      </p:sp>
      <p:sp>
        <p:nvSpPr>
          <p:cNvPr id="3" name="Content Placeholder 2"/>
          <p:cNvSpPr>
            <a:spLocks noGrp="1"/>
          </p:cNvSpPr>
          <p:nvPr>
            <p:ph idx="1"/>
          </p:nvPr>
        </p:nvSpPr>
        <p:spPr/>
        <p:txBody>
          <a:bodyPr/>
          <a:lstStyle/>
          <a:p>
            <a:endParaRPr lang="en-US" dirty="0"/>
          </a:p>
        </p:txBody>
      </p:sp>
      <p:pic>
        <p:nvPicPr>
          <p:cNvPr id="6" name="Content Placeholder 3" descr="american_colonization.gif"/>
          <p:cNvPicPr>
            <a:picLocks noChangeAspect="1"/>
          </p:cNvPicPr>
          <p:nvPr/>
        </p:nvPicPr>
        <p:blipFill>
          <a:blip r:embed="rId2" cstate="print"/>
          <a:stretch>
            <a:fillRect/>
          </a:stretch>
        </p:blipFill>
        <p:spPr>
          <a:xfrm>
            <a:off x="0" y="609600"/>
            <a:ext cx="10531010" cy="624840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parable?</a:t>
            </a:r>
            <a:endParaRPr lang="en-US" dirty="0"/>
          </a:p>
        </p:txBody>
      </p:sp>
      <p:sp>
        <p:nvSpPr>
          <p:cNvPr id="3" name="Content Placeholder 2"/>
          <p:cNvSpPr>
            <a:spLocks noGrp="1"/>
          </p:cNvSpPr>
          <p:nvPr>
            <p:ph idx="1"/>
          </p:nvPr>
        </p:nvSpPr>
        <p:spPr/>
        <p:txBody>
          <a:bodyPr/>
          <a:lstStyle/>
          <a:p>
            <a:r>
              <a:rPr lang="en-US" u="sng" dirty="0" smtClean="0"/>
              <a:t>A parable</a:t>
            </a:r>
            <a:r>
              <a:rPr lang="en-US" dirty="0" smtClean="0"/>
              <a:t> is a common-place story in which each character represents something else.  The story teaches you a lesson. </a:t>
            </a:r>
          </a:p>
          <a:p>
            <a:r>
              <a:rPr lang="en-US" dirty="0" smtClean="0"/>
              <a:t>The following slide contains a story about a refrigerator and several friends.  Try to guess who/what each </a:t>
            </a:r>
            <a:r>
              <a:rPr lang="en-US" smtClean="0"/>
              <a:t>character represents. </a:t>
            </a:r>
            <a:endParaRPr lang="en-US" dirty="0" smtClean="0"/>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52400"/>
            <a:ext cx="9144000" cy="6858000"/>
          </a:xfrm>
        </p:spPr>
        <p:txBody>
          <a:bodyPr>
            <a:noAutofit/>
          </a:bodyPr>
          <a:lstStyle/>
          <a:p>
            <a:r>
              <a:rPr lang="en-US" sz="3400" u="sng" dirty="0" smtClean="0"/>
              <a:t>The Continental Refrigerator</a:t>
            </a:r>
            <a:r>
              <a:rPr lang="en-US" sz="3400" dirty="0" smtClean="0"/>
              <a:t/>
            </a:r>
            <a:br>
              <a:rPr lang="en-US" sz="3400" dirty="0" smtClean="0"/>
            </a:br>
            <a:r>
              <a:rPr lang="en-US" sz="3400" i="1" dirty="0" smtClean="0"/>
              <a:t>a parable about the French and Indian War</a:t>
            </a:r>
            <a:r>
              <a:rPr lang="en-US" sz="3000" dirty="0" smtClean="0"/>
              <a:t/>
            </a:r>
            <a:br>
              <a:rPr lang="en-US" sz="3000" dirty="0" smtClean="0"/>
            </a:br>
            <a:r>
              <a:rPr lang="en-US" sz="3000" dirty="0" smtClean="0"/>
              <a:t/>
            </a:r>
            <a:br>
              <a:rPr lang="en-US" sz="3000" dirty="0" smtClean="0"/>
            </a:br>
            <a:r>
              <a:rPr lang="en-US" sz="3000" dirty="0" smtClean="0"/>
              <a:t>Irene lived in a mostly quiet neighborhood, until Frank and Ernie arrived.  </a:t>
            </a:r>
            <a:br>
              <a:rPr lang="en-US" sz="3000" dirty="0" smtClean="0"/>
            </a:br>
            <a:r>
              <a:rPr lang="en-US" sz="3000" dirty="0" smtClean="0"/>
              <a:t>They all became friends and would hang out at Irene’s house after school.  Frank and Ernie would bring snacks and sometimes trade with what Irene had in her refrigerator.  Frank usually took whatever was on the top shelf of the ‘fridge, and Ernie the bottom.  One day, Frank and Ernie got to arguing about what was on the middle shelf.  Irene didn’t know who to side with… Frank had been nicer to Irene so she helped him.  Her little brother Isaiah liked Ernie and helped him…  </a:t>
            </a:r>
            <a:br>
              <a:rPr lang="en-US" sz="3000" dirty="0" smtClean="0"/>
            </a:br>
            <a:r>
              <a:rPr lang="en-US" sz="3000" i="1" dirty="0" smtClean="0"/>
              <a:t>So who won?</a:t>
            </a:r>
            <a:r>
              <a:rPr lang="en-US" sz="3000" dirty="0" smtClean="0"/>
              <a:t/>
            </a:r>
            <a:br>
              <a:rPr lang="en-US" sz="3000" dirty="0" smtClean="0"/>
            </a:br>
            <a:endParaRPr lang="en-US" sz="3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6858000"/>
          </a:xfrm>
        </p:spPr>
        <p:txBody>
          <a:bodyPr>
            <a:normAutofit fontScale="92500" lnSpcReduction="20000"/>
          </a:bodyPr>
          <a:lstStyle/>
          <a:p>
            <a:r>
              <a:rPr lang="en-US" u="sng" dirty="0" smtClean="0">
                <a:solidFill>
                  <a:schemeClr val="tx1"/>
                </a:solidFill>
              </a:rPr>
              <a:t>French </a:t>
            </a:r>
            <a:r>
              <a:rPr lang="en-US" u="sng" dirty="0" smtClean="0">
                <a:solidFill>
                  <a:schemeClr val="tx1"/>
                </a:solidFill>
              </a:rPr>
              <a:t>and Indian War Parable Directions</a:t>
            </a:r>
            <a:r>
              <a:rPr lang="en-US" dirty="0" smtClean="0">
                <a:solidFill>
                  <a:schemeClr val="tx1"/>
                </a:solidFill>
              </a:rPr>
              <a:t/>
            </a:r>
            <a:br>
              <a:rPr lang="en-US" dirty="0" smtClean="0">
                <a:solidFill>
                  <a:schemeClr val="tx1"/>
                </a:solidFill>
              </a:rPr>
            </a:br>
            <a:r>
              <a:rPr lang="en-US" dirty="0" smtClean="0">
                <a:solidFill>
                  <a:schemeClr val="tx1"/>
                </a:solidFill>
              </a:rPr>
              <a:t>Create a parable which teaches the events of </a:t>
            </a:r>
          </a:p>
          <a:p>
            <a:r>
              <a:rPr lang="en-US" dirty="0" smtClean="0">
                <a:solidFill>
                  <a:schemeClr val="tx1"/>
                </a:solidFill>
              </a:rPr>
              <a:t>the French and Indian War.</a:t>
            </a:r>
          </a:p>
          <a:p>
            <a:r>
              <a:rPr lang="en-US" dirty="0" smtClean="0">
                <a:solidFill>
                  <a:schemeClr val="tx1"/>
                </a:solidFill>
              </a:rPr>
              <a:t>Use U.S. History book p. </a:t>
            </a:r>
            <a:r>
              <a:rPr lang="en-US" dirty="0" smtClean="0">
                <a:solidFill>
                  <a:schemeClr val="tx1"/>
                </a:solidFill>
              </a:rPr>
              <a:t>96, if needed.</a:t>
            </a:r>
          </a:p>
          <a:p>
            <a:pPr algn="l"/>
            <a:r>
              <a:rPr lang="en-US" dirty="0" smtClean="0">
                <a:solidFill>
                  <a:schemeClr val="tx1"/>
                </a:solidFill>
              </a:rPr>
              <a:t/>
            </a:r>
            <a:br>
              <a:rPr lang="en-US" dirty="0" smtClean="0">
                <a:solidFill>
                  <a:schemeClr val="tx1"/>
                </a:solidFill>
              </a:rPr>
            </a:br>
            <a:r>
              <a:rPr lang="en-US" dirty="0" smtClean="0">
                <a:solidFill>
                  <a:schemeClr val="tx1"/>
                </a:solidFill>
              </a:rPr>
              <a:t>1. List basic events of French and Indian War. </a:t>
            </a:r>
          </a:p>
          <a:p>
            <a:pPr algn="l"/>
            <a:r>
              <a:rPr lang="en-US" dirty="0" smtClean="0">
                <a:solidFill>
                  <a:schemeClr val="tx1"/>
                </a:solidFill>
              </a:rPr>
              <a:t>     First event, second event, etc.</a:t>
            </a:r>
            <a:br>
              <a:rPr lang="en-US" dirty="0" smtClean="0">
                <a:solidFill>
                  <a:schemeClr val="tx1"/>
                </a:solidFill>
              </a:rPr>
            </a:br>
            <a:r>
              <a:rPr lang="en-US" dirty="0" smtClean="0">
                <a:solidFill>
                  <a:schemeClr val="tx1"/>
                </a:solidFill>
              </a:rPr>
              <a:t>2. Decide on a setting for the parable: the mall, school…</a:t>
            </a:r>
            <a:br>
              <a:rPr lang="en-US" dirty="0" smtClean="0">
                <a:solidFill>
                  <a:schemeClr val="tx1"/>
                </a:solidFill>
              </a:rPr>
            </a:br>
            <a:r>
              <a:rPr lang="en-US" dirty="0" smtClean="0">
                <a:solidFill>
                  <a:schemeClr val="tx1"/>
                </a:solidFill>
              </a:rPr>
              <a:t>3. Imagine characters that symbolize</a:t>
            </a:r>
            <a:br>
              <a:rPr lang="en-US" dirty="0" smtClean="0">
                <a:solidFill>
                  <a:schemeClr val="tx1"/>
                </a:solidFill>
              </a:rPr>
            </a:br>
            <a:r>
              <a:rPr lang="en-US" dirty="0" smtClean="0">
                <a:solidFill>
                  <a:schemeClr val="tx1"/>
                </a:solidFill>
              </a:rPr>
              <a:t>     a) France</a:t>
            </a:r>
            <a:br>
              <a:rPr lang="en-US" dirty="0" smtClean="0">
                <a:solidFill>
                  <a:schemeClr val="tx1"/>
                </a:solidFill>
              </a:rPr>
            </a:br>
            <a:r>
              <a:rPr lang="en-US" dirty="0" smtClean="0">
                <a:solidFill>
                  <a:schemeClr val="tx1"/>
                </a:solidFill>
              </a:rPr>
              <a:t>     b) England</a:t>
            </a:r>
            <a:br>
              <a:rPr lang="en-US" dirty="0" smtClean="0">
                <a:solidFill>
                  <a:schemeClr val="tx1"/>
                </a:solidFill>
              </a:rPr>
            </a:br>
            <a:r>
              <a:rPr lang="en-US" dirty="0" smtClean="0">
                <a:solidFill>
                  <a:schemeClr val="tx1"/>
                </a:solidFill>
              </a:rPr>
              <a:t>     c) Indians</a:t>
            </a:r>
            <a:br>
              <a:rPr lang="en-US" dirty="0" smtClean="0">
                <a:solidFill>
                  <a:schemeClr val="tx1"/>
                </a:solidFill>
              </a:rPr>
            </a:br>
            <a:r>
              <a:rPr lang="en-US" dirty="0" smtClean="0">
                <a:solidFill>
                  <a:schemeClr val="tx1"/>
                </a:solidFill>
              </a:rPr>
              <a:t>     d) something they want:  food, etc.</a:t>
            </a:r>
            <a:br>
              <a:rPr lang="en-US" dirty="0" smtClean="0">
                <a:solidFill>
                  <a:schemeClr val="tx1"/>
                </a:solidFill>
              </a:rPr>
            </a:br>
            <a:r>
              <a:rPr lang="en-US" dirty="0" smtClean="0">
                <a:solidFill>
                  <a:schemeClr val="tx1"/>
                </a:solidFill>
              </a:rPr>
              <a:t>4. Imagine a story which tells the events of the War in a symbolic way.</a:t>
            </a:r>
            <a:br>
              <a:rPr lang="en-US" dirty="0" smtClean="0">
                <a:solidFill>
                  <a:schemeClr val="tx1"/>
                </a:solidFill>
              </a:rPr>
            </a:br>
            <a:r>
              <a:rPr lang="en-US" dirty="0" smtClean="0">
                <a:solidFill>
                  <a:schemeClr val="tx1"/>
                </a:solidFill>
              </a:rPr>
              <a:t>                          </a:t>
            </a:r>
            <a:br>
              <a:rPr lang="en-US" dirty="0" smtClean="0">
                <a:solidFill>
                  <a:schemeClr val="tx1"/>
                </a:solidFill>
              </a:rPr>
            </a:br>
            <a:endParaRPr 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King George's War 1744-1748.png"/>
          <p:cNvPicPr>
            <a:picLocks noGrp="1" noChangeAspect="1"/>
          </p:cNvPicPr>
          <p:nvPr>
            <p:ph idx="1"/>
          </p:nvPr>
        </p:nvPicPr>
        <p:blipFill>
          <a:blip r:embed="rId2" cstate="print"/>
          <a:stretch>
            <a:fillRect/>
          </a:stretch>
        </p:blipFill>
        <p:spPr>
          <a:xfrm>
            <a:off x="0" y="3018"/>
            <a:ext cx="9810350" cy="6854982"/>
          </a:xfrm>
        </p:spPr>
      </p:pic>
      <p:sp>
        <p:nvSpPr>
          <p:cNvPr id="6" name="TextBox 5"/>
          <p:cNvSpPr txBox="1"/>
          <p:nvPr/>
        </p:nvSpPr>
        <p:spPr>
          <a:xfrm>
            <a:off x="1905000" y="6273225"/>
            <a:ext cx="3352800" cy="584775"/>
          </a:xfrm>
          <a:prstGeom prst="rect">
            <a:avLst/>
          </a:prstGeom>
          <a:noFill/>
        </p:spPr>
        <p:txBody>
          <a:bodyPr wrap="square" rtlCol="0">
            <a:spAutoFit/>
          </a:bodyPr>
          <a:lstStyle/>
          <a:p>
            <a:r>
              <a:rPr lang="en-US" sz="3200" dirty="0" smtClean="0"/>
              <a:t>King George’s War</a:t>
            </a:r>
            <a:endParaRPr lang="en-US"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715000"/>
            <a:ext cx="9144000" cy="685800"/>
          </a:xfrm>
        </p:spPr>
        <p:txBody>
          <a:bodyPr>
            <a:normAutofit fontScale="90000"/>
          </a:bodyPr>
          <a:lstStyle/>
          <a:p>
            <a:r>
              <a:rPr lang="en-US" dirty="0" smtClean="0"/>
              <a:t>Who wins the French and Indian War?</a:t>
            </a:r>
            <a:endParaRPr lang="en-US" dirty="0"/>
          </a:p>
        </p:txBody>
      </p:sp>
      <p:sp>
        <p:nvSpPr>
          <p:cNvPr id="3" name="Content Placeholder 2"/>
          <p:cNvSpPr>
            <a:spLocks noGrp="1"/>
          </p:cNvSpPr>
          <p:nvPr>
            <p:ph idx="1"/>
          </p:nvPr>
        </p:nvSpPr>
        <p:spPr/>
        <p:txBody>
          <a:bodyPr/>
          <a:lstStyle/>
          <a:p>
            <a:endParaRPr lang="en-US" dirty="0"/>
          </a:p>
        </p:txBody>
      </p:sp>
      <p:pic>
        <p:nvPicPr>
          <p:cNvPr id="6" name="Content Placeholder 3" descr="american_colonization.gif"/>
          <p:cNvPicPr>
            <a:picLocks noChangeAspect="1"/>
          </p:cNvPicPr>
          <p:nvPr/>
        </p:nvPicPr>
        <p:blipFill>
          <a:blip r:embed="rId2" cstate="print"/>
          <a:stretch>
            <a:fillRect/>
          </a:stretch>
        </p:blipFill>
        <p:spPr>
          <a:xfrm>
            <a:off x="0" y="-685800"/>
            <a:ext cx="10531010" cy="62484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
        <p:cNvGrpSpPr/>
        <p:nvPr/>
      </p:nvGrpSpPr>
      <p:grpSpPr>
        <a:xfrm>
          <a:off x="0" y="0"/>
          <a:ext cx="0" cy="0"/>
          <a:chOff x="0" y="0"/>
          <a:chExt cx="0" cy="0"/>
        </a:xfrm>
      </p:grpSpPr>
      <p:sp>
        <p:nvSpPr>
          <p:cNvPr id="19" name="Shape 19"/>
          <p:cNvSpPr txBox="1">
            <a:spLocks noGrp="1"/>
          </p:cNvSpPr>
          <p:nvPr>
            <p:ph type="subTitle" idx="1"/>
          </p:nvPr>
        </p:nvSpPr>
        <p:spPr>
          <a:xfrm>
            <a:off x="0" y="6309361"/>
            <a:ext cx="9008348" cy="532394"/>
          </a:xfrm>
          <a:prstGeom prst="rect">
            <a:avLst/>
          </a:prstGeom>
        </p:spPr>
        <p:txBody>
          <a:bodyPr lIns="34290" tIns="34290" rIns="34290" bIns="34290" anchor="t" anchorCtr="0">
            <a:noAutofit/>
          </a:bodyPr>
          <a:lstStyle/>
          <a:p>
            <a:pPr algn="ctr" rtl="0">
              <a:lnSpc>
                <a:spcPct val="100000"/>
              </a:lnSpc>
              <a:buNone/>
            </a:pPr>
            <a:r>
              <a:rPr lang="en-US" sz="2900" dirty="0">
                <a:solidFill>
                  <a:srgbClr val="000000"/>
                </a:solidFill>
                <a:latin typeface="Arial"/>
                <a:ea typeface="Arial"/>
                <a:cs typeface="Arial"/>
                <a:sym typeface="Arial"/>
              </a:rPr>
              <a:t>Causes the French and Indian War</a:t>
            </a:r>
          </a:p>
        </p:txBody>
      </p:sp>
      <p:sp>
        <p:nvSpPr>
          <p:cNvPr id="20" name="Shape 20"/>
          <p:cNvSpPr/>
          <p:nvPr/>
        </p:nvSpPr>
        <p:spPr>
          <a:xfrm>
            <a:off x="2560320" y="-33120"/>
            <a:ext cx="4234522" cy="5358623"/>
          </a:xfrm>
          <a:prstGeom prst="rect">
            <a:avLst/>
          </a:prstGeom>
          <a:blipFill>
            <a:blip r:embed="rId3" cstate="print"/>
            <a:stretch>
              <a:fillRect/>
            </a:stretch>
          </a:blipFill>
        </p:spPr>
      </p:sp>
      <p:sp>
        <p:nvSpPr>
          <p:cNvPr id="21" name="Shape 21"/>
          <p:cNvSpPr/>
          <p:nvPr/>
        </p:nvSpPr>
        <p:spPr>
          <a:xfrm>
            <a:off x="1828800" y="5120618"/>
            <a:ext cx="5303520" cy="1417298"/>
          </a:xfrm>
          <a:prstGeom prst="rect">
            <a:avLst/>
          </a:prstGeom>
          <a:blipFill>
            <a:blip r:embed="rId4" cstate="print"/>
            <a:stretch>
              <a:fillRect/>
            </a:stretch>
          </a:blipFill>
        </p:spPr>
      </p:sp>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Shape 33"/>
          <p:cNvSpPr txBox="1"/>
          <p:nvPr/>
        </p:nvSpPr>
        <p:spPr>
          <a:xfrm>
            <a:off x="6126480" y="457178"/>
            <a:ext cx="2909722" cy="4839345"/>
          </a:xfrm>
          <a:prstGeom prst="rect">
            <a:avLst/>
          </a:prstGeom>
        </p:spPr>
        <p:txBody>
          <a:bodyPr lIns="34290" tIns="34290" rIns="34290" bIns="34290" anchor="t" anchorCtr="0">
            <a:noAutofit/>
          </a:bodyPr>
          <a:lstStyle/>
          <a:p>
            <a:pPr rtl="0">
              <a:lnSpc>
                <a:spcPct val="100000"/>
              </a:lnSpc>
              <a:buNone/>
            </a:pPr>
            <a:r>
              <a:rPr lang="en-US" sz="2400" dirty="0">
                <a:solidFill>
                  <a:srgbClr val="000000"/>
                </a:solidFill>
                <a:latin typeface="Arial"/>
                <a:ea typeface="Arial"/>
                <a:cs typeface="Arial"/>
                <a:sym typeface="Arial"/>
              </a:rPr>
              <a:t>In 1732, </a:t>
            </a:r>
            <a:r>
              <a:rPr lang="en-US" sz="2400" u="sng" dirty="0" smtClean="0">
                <a:solidFill>
                  <a:srgbClr val="FF0000"/>
                </a:solidFill>
                <a:latin typeface="Arial"/>
                <a:ea typeface="Arial"/>
                <a:cs typeface="Arial"/>
                <a:sym typeface="Arial"/>
              </a:rPr>
              <a:t>George Washington </a:t>
            </a:r>
            <a:r>
              <a:rPr lang="en-US" sz="2400" u="sng" dirty="0">
                <a:solidFill>
                  <a:srgbClr val="FF0000"/>
                </a:solidFill>
                <a:latin typeface="Arial"/>
                <a:ea typeface="Arial"/>
                <a:cs typeface="Arial"/>
                <a:sym typeface="Arial"/>
              </a:rPr>
              <a:t>was the third son born</a:t>
            </a:r>
            <a:r>
              <a:rPr lang="en-US" sz="2400" dirty="0">
                <a:solidFill>
                  <a:srgbClr val="FF0000"/>
                </a:solidFill>
                <a:latin typeface="Arial"/>
                <a:ea typeface="Arial"/>
                <a:cs typeface="Arial"/>
                <a:sym typeface="Arial"/>
              </a:rPr>
              <a:t> </a:t>
            </a:r>
            <a:r>
              <a:rPr lang="en-US" sz="2400" dirty="0">
                <a:solidFill>
                  <a:srgbClr val="000000"/>
                </a:solidFill>
                <a:latin typeface="Arial"/>
                <a:ea typeface="Arial"/>
                <a:cs typeface="Arial"/>
                <a:sym typeface="Arial"/>
              </a:rPr>
              <a:t>to </a:t>
            </a:r>
            <a:r>
              <a:rPr lang="en-US" sz="2400" dirty="0" smtClean="0">
                <a:solidFill>
                  <a:srgbClr val="000000"/>
                </a:solidFill>
                <a:latin typeface="Arial"/>
                <a:ea typeface="Arial"/>
                <a:cs typeface="Arial"/>
                <a:sym typeface="Arial"/>
              </a:rPr>
              <a:t>a </a:t>
            </a:r>
            <a:r>
              <a:rPr lang="en-US" sz="2400" dirty="0">
                <a:solidFill>
                  <a:srgbClr val="000000"/>
                </a:solidFill>
                <a:latin typeface="Arial"/>
                <a:ea typeface="Arial"/>
                <a:cs typeface="Arial"/>
                <a:sym typeface="Arial"/>
              </a:rPr>
              <a:t>Virginia gentry family.  As a third son, </a:t>
            </a:r>
            <a:r>
              <a:rPr lang="en-US" sz="2400" u="sng" dirty="0">
                <a:solidFill>
                  <a:srgbClr val="FF0000"/>
                </a:solidFill>
                <a:latin typeface="Arial"/>
                <a:ea typeface="Arial"/>
                <a:cs typeface="Arial"/>
                <a:sym typeface="Arial"/>
              </a:rPr>
              <a:t>he would only inherit some land, but </a:t>
            </a:r>
            <a:r>
              <a:rPr lang="en-US" sz="2400" u="sng" dirty="0" smtClean="0">
                <a:solidFill>
                  <a:srgbClr val="FF0000"/>
                </a:solidFill>
                <a:latin typeface="Arial"/>
                <a:ea typeface="Arial"/>
                <a:cs typeface="Arial"/>
                <a:sym typeface="Arial"/>
              </a:rPr>
              <a:t>would have received </a:t>
            </a:r>
            <a:r>
              <a:rPr lang="en-US" sz="2400" u="sng" dirty="0">
                <a:solidFill>
                  <a:srgbClr val="FF0000"/>
                </a:solidFill>
                <a:latin typeface="Arial"/>
                <a:ea typeface="Arial"/>
                <a:cs typeface="Arial"/>
                <a:sym typeface="Arial"/>
              </a:rPr>
              <a:t>a good education</a:t>
            </a:r>
            <a:r>
              <a:rPr lang="en-US" sz="2400" dirty="0">
                <a:solidFill>
                  <a:srgbClr val="FF0000"/>
                </a:solidFill>
                <a:latin typeface="Arial"/>
                <a:ea typeface="Arial"/>
                <a:cs typeface="Arial"/>
                <a:sym typeface="Arial"/>
              </a:rPr>
              <a:t> </a:t>
            </a:r>
            <a:r>
              <a:rPr lang="en-US" sz="2400" dirty="0">
                <a:solidFill>
                  <a:srgbClr val="000000"/>
                </a:solidFill>
                <a:latin typeface="Arial"/>
                <a:ea typeface="Arial"/>
                <a:cs typeface="Arial"/>
                <a:sym typeface="Arial"/>
              </a:rPr>
              <a:t>in England...  </a:t>
            </a:r>
          </a:p>
        </p:txBody>
      </p:sp>
      <p:sp>
        <p:nvSpPr>
          <p:cNvPr id="34" name="Shape 34"/>
          <p:cNvSpPr txBox="1"/>
          <p:nvPr/>
        </p:nvSpPr>
        <p:spPr>
          <a:xfrm>
            <a:off x="1280160" y="6126480"/>
            <a:ext cx="5660460" cy="506182"/>
          </a:xfrm>
          <a:prstGeom prst="rect">
            <a:avLst/>
          </a:prstGeom>
        </p:spPr>
        <p:txBody>
          <a:bodyPr lIns="34290" tIns="34290" rIns="34290" bIns="34290" anchor="t" anchorCtr="0">
            <a:noAutofit/>
          </a:bodyPr>
          <a:lstStyle/>
          <a:p>
            <a:pPr rtl="0">
              <a:lnSpc>
                <a:spcPct val="100000"/>
              </a:lnSpc>
              <a:buNone/>
            </a:pPr>
            <a:r>
              <a:rPr lang="en-US" sz="2400" u="sng" dirty="0">
                <a:solidFill>
                  <a:srgbClr val="FF0000"/>
                </a:solidFill>
                <a:latin typeface="Arial"/>
                <a:ea typeface="Arial"/>
                <a:cs typeface="Arial"/>
                <a:sym typeface="Arial"/>
              </a:rPr>
              <a:t>When he was 11, George's father died</a:t>
            </a:r>
            <a:r>
              <a:rPr lang="en-US" sz="2400" u="sng" dirty="0">
                <a:solidFill>
                  <a:srgbClr val="000000"/>
                </a:solidFill>
                <a:latin typeface="Arial"/>
                <a:ea typeface="Arial"/>
                <a:cs typeface="Arial"/>
                <a:sym typeface="Arial"/>
              </a:rPr>
              <a:t>.</a:t>
            </a:r>
          </a:p>
        </p:txBody>
      </p:sp>
      <p:sp>
        <p:nvSpPr>
          <p:cNvPr id="35" name="Shape 35"/>
          <p:cNvSpPr/>
          <p:nvPr/>
        </p:nvSpPr>
        <p:spPr>
          <a:xfrm>
            <a:off x="17730" y="19553"/>
            <a:ext cx="5955502" cy="5773230"/>
          </a:xfrm>
          <a:prstGeom prst="rect">
            <a:avLst/>
          </a:prstGeom>
          <a:blipFill>
            <a:blip r:embed="rId3" cstate="print"/>
            <a:stretch>
              <a:fillRect/>
            </a:stretch>
          </a:blipFill>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xEl>
                                              <p:pRg st="0" end="0"/>
                                            </p:txEl>
                                          </p:spTgt>
                                        </p:tgtEl>
                                        <p:attrNameLst>
                                          <p:attrName>style.visibility</p:attrName>
                                        </p:attrNameLst>
                                      </p:cBhvr>
                                      <p:to>
                                        <p:strVal val="visible"/>
                                      </p:to>
                                    </p:set>
                                    <p:animEffect transition="in" filter="fade">
                                      <p:cBhvr>
                                        <p:cTn id="7" dur="10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Shape 40"/>
          <p:cNvSpPr/>
          <p:nvPr/>
        </p:nvSpPr>
        <p:spPr>
          <a:xfrm>
            <a:off x="1" y="0"/>
            <a:ext cx="5869574" cy="5754803"/>
          </a:xfrm>
          <a:prstGeom prst="rect">
            <a:avLst/>
          </a:prstGeom>
          <a:blipFill>
            <a:blip r:embed="rId3" cstate="print"/>
            <a:stretch>
              <a:fillRect/>
            </a:stretch>
          </a:blipFill>
        </p:spPr>
      </p:sp>
      <p:sp>
        <p:nvSpPr>
          <p:cNvPr id="41" name="Shape 41"/>
          <p:cNvSpPr txBox="1"/>
          <p:nvPr/>
        </p:nvSpPr>
        <p:spPr>
          <a:xfrm>
            <a:off x="5848763" y="913612"/>
            <a:ext cx="3256358" cy="4044217"/>
          </a:xfrm>
          <a:prstGeom prst="rect">
            <a:avLst/>
          </a:prstGeom>
        </p:spPr>
        <p:txBody>
          <a:bodyPr lIns="34290" tIns="34290" rIns="34290" bIns="34290" anchor="t" anchorCtr="0">
            <a:noAutofit/>
          </a:bodyPr>
          <a:lstStyle/>
          <a:p>
            <a:pPr rtl="0">
              <a:lnSpc>
                <a:spcPct val="100000"/>
              </a:lnSpc>
              <a:buNone/>
            </a:pPr>
            <a:r>
              <a:rPr lang="en-US" sz="2400" u="sng" dirty="0" smtClean="0">
                <a:solidFill>
                  <a:srgbClr val="FF0000"/>
                </a:solidFill>
                <a:latin typeface="Arial"/>
                <a:ea typeface="Arial"/>
                <a:cs typeface="Arial"/>
                <a:sym typeface="Arial"/>
              </a:rPr>
              <a:t>George could not go to school in England</a:t>
            </a:r>
            <a:r>
              <a:rPr lang="en-US" sz="2400" dirty="0" smtClean="0">
                <a:solidFill>
                  <a:srgbClr val="000000"/>
                </a:solidFill>
                <a:latin typeface="Arial"/>
                <a:ea typeface="Arial"/>
                <a:cs typeface="Arial"/>
                <a:sym typeface="Arial"/>
              </a:rPr>
              <a:t>.</a:t>
            </a:r>
          </a:p>
          <a:p>
            <a:pPr rtl="0">
              <a:lnSpc>
                <a:spcPct val="100000"/>
              </a:lnSpc>
              <a:buNone/>
            </a:pPr>
            <a:r>
              <a:rPr lang="en-US" sz="2400" dirty="0">
                <a:solidFill>
                  <a:srgbClr val="000000"/>
                </a:solidFill>
                <a:latin typeface="Arial"/>
                <a:ea typeface="Arial"/>
                <a:cs typeface="Arial"/>
                <a:sym typeface="Arial"/>
              </a:rPr>
              <a:t>  Though he was tutored at home, he always felt embarrassed about his lack of education.</a:t>
            </a:r>
          </a:p>
        </p:txBody>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Shape 46"/>
          <p:cNvSpPr/>
          <p:nvPr/>
        </p:nvSpPr>
        <p:spPr>
          <a:xfrm>
            <a:off x="1188023" y="-76200"/>
            <a:ext cx="6450524" cy="5175517"/>
          </a:xfrm>
          <a:prstGeom prst="rect">
            <a:avLst/>
          </a:prstGeom>
          <a:blipFill>
            <a:blip r:embed="rId3" cstate="print"/>
            <a:stretch>
              <a:fillRect/>
            </a:stretch>
          </a:blipFill>
        </p:spPr>
      </p:sp>
      <p:sp>
        <p:nvSpPr>
          <p:cNvPr id="47" name="Shape 47"/>
          <p:cNvSpPr txBox="1"/>
          <p:nvPr/>
        </p:nvSpPr>
        <p:spPr>
          <a:xfrm>
            <a:off x="0" y="5029200"/>
            <a:ext cx="9141908" cy="2056387"/>
          </a:xfrm>
          <a:prstGeom prst="rect">
            <a:avLst/>
          </a:prstGeom>
        </p:spPr>
        <p:txBody>
          <a:bodyPr lIns="34290" tIns="34290" rIns="34290" bIns="34290" anchor="t" anchorCtr="0">
            <a:noAutofit/>
          </a:bodyPr>
          <a:lstStyle/>
          <a:p>
            <a:pPr rtl="0">
              <a:lnSpc>
                <a:spcPct val="100000"/>
              </a:lnSpc>
              <a:buNone/>
            </a:pPr>
            <a:r>
              <a:rPr lang="en-US" sz="2400" u="sng" dirty="0" smtClean="0">
                <a:solidFill>
                  <a:srgbClr val="FF0000"/>
                </a:solidFill>
                <a:latin typeface="Arial"/>
                <a:ea typeface="Arial"/>
                <a:cs typeface="Arial"/>
                <a:sym typeface="Arial"/>
              </a:rPr>
              <a:t>He </a:t>
            </a:r>
            <a:r>
              <a:rPr lang="en-US" sz="2400" u="sng" dirty="0">
                <a:solidFill>
                  <a:srgbClr val="FF0000"/>
                </a:solidFill>
                <a:latin typeface="Arial"/>
                <a:ea typeface="Arial"/>
                <a:cs typeface="Arial"/>
                <a:sym typeface="Arial"/>
              </a:rPr>
              <a:t>went to learn a trade:  surveying.  He measured pieces of land</a:t>
            </a:r>
            <a:r>
              <a:rPr lang="en-US" sz="2400" dirty="0">
                <a:solidFill>
                  <a:srgbClr val="FF0000"/>
                </a:solidFill>
                <a:latin typeface="Arial"/>
                <a:ea typeface="Arial"/>
                <a:cs typeface="Arial"/>
                <a:sym typeface="Arial"/>
              </a:rPr>
              <a:t> </a:t>
            </a:r>
            <a:r>
              <a:rPr lang="en-US" sz="2400" dirty="0" smtClean="0">
                <a:solidFill>
                  <a:srgbClr val="000000"/>
                </a:solidFill>
                <a:latin typeface="Arial"/>
                <a:ea typeface="Arial"/>
                <a:cs typeface="Arial"/>
                <a:sym typeface="Arial"/>
              </a:rPr>
              <a:t>and </a:t>
            </a:r>
            <a:r>
              <a:rPr lang="en-US" sz="2400" u="sng" dirty="0">
                <a:solidFill>
                  <a:srgbClr val="FF0000"/>
                </a:solidFill>
                <a:latin typeface="Arial"/>
                <a:ea typeface="Arial"/>
                <a:cs typeface="Arial"/>
                <a:sym typeface="Arial"/>
              </a:rPr>
              <a:t>learned how to survive in the wilderness, making friends with Indians</a:t>
            </a:r>
            <a:r>
              <a:rPr lang="en-US" sz="2400" dirty="0">
                <a:solidFill>
                  <a:srgbClr val="FF0000"/>
                </a:solidFill>
                <a:latin typeface="Arial"/>
                <a:ea typeface="Arial"/>
                <a:cs typeface="Arial"/>
                <a:sym typeface="Arial"/>
              </a:rPr>
              <a:t> </a:t>
            </a:r>
            <a:r>
              <a:rPr lang="en-US" sz="2400" dirty="0">
                <a:solidFill>
                  <a:srgbClr val="000000"/>
                </a:solidFill>
                <a:latin typeface="Arial"/>
                <a:ea typeface="Arial"/>
                <a:cs typeface="Arial"/>
                <a:sym typeface="Arial"/>
              </a:rPr>
              <a:t>and learning their ways.</a:t>
            </a:r>
          </a:p>
        </p:txBody>
      </p:sp>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Shape 52"/>
          <p:cNvSpPr/>
          <p:nvPr/>
        </p:nvSpPr>
        <p:spPr>
          <a:xfrm>
            <a:off x="822960" y="0"/>
            <a:ext cx="6957833" cy="5957460"/>
          </a:xfrm>
          <a:prstGeom prst="rect">
            <a:avLst/>
          </a:prstGeom>
          <a:blipFill>
            <a:blip r:embed="rId3" cstate="print"/>
            <a:stretch>
              <a:fillRect/>
            </a:stretch>
          </a:blipFill>
        </p:spPr>
      </p:sp>
      <p:sp>
        <p:nvSpPr>
          <p:cNvPr id="53" name="Shape 53"/>
          <p:cNvSpPr txBox="1"/>
          <p:nvPr/>
        </p:nvSpPr>
        <p:spPr>
          <a:xfrm>
            <a:off x="91440" y="5212080"/>
            <a:ext cx="9011160" cy="1658835"/>
          </a:xfrm>
          <a:prstGeom prst="rect">
            <a:avLst/>
          </a:prstGeom>
        </p:spPr>
        <p:txBody>
          <a:bodyPr lIns="34290" tIns="34290" rIns="34290" bIns="34290" anchor="t" anchorCtr="0">
            <a:noAutofit/>
          </a:bodyPr>
          <a:lstStyle/>
          <a:p>
            <a:pPr rtl="0">
              <a:lnSpc>
                <a:spcPct val="100000"/>
              </a:lnSpc>
              <a:buNone/>
            </a:pPr>
            <a:r>
              <a:rPr lang="en-US" sz="2400" u="sng" dirty="0">
                <a:solidFill>
                  <a:srgbClr val="FF0000"/>
                </a:solidFill>
                <a:latin typeface="Arial"/>
                <a:ea typeface="Arial"/>
                <a:cs typeface="Arial"/>
                <a:sym typeface="Arial"/>
              </a:rPr>
              <a:t>Washington </a:t>
            </a:r>
            <a:r>
              <a:rPr lang="en-US" sz="2400" u="sng" dirty="0" smtClean="0">
                <a:solidFill>
                  <a:srgbClr val="FF0000"/>
                </a:solidFill>
                <a:latin typeface="Arial"/>
                <a:ea typeface="Arial"/>
                <a:cs typeface="Arial"/>
                <a:sym typeface="Arial"/>
              </a:rPr>
              <a:t>was honest and humble</a:t>
            </a:r>
            <a:r>
              <a:rPr lang="en-US" sz="2400" dirty="0" smtClean="0">
                <a:solidFill>
                  <a:srgbClr val="000000"/>
                </a:solidFill>
                <a:latin typeface="Arial"/>
                <a:ea typeface="Arial"/>
                <a:cs typeface="Arial"/>
                <a:sym typeface="Arial"/>
              </a:rPr>
              <a:t>.</a:t>
            </a:r>
            <a:r>
              <a:rPr lang="en-US" sz="2400" dirty="0">
                <a:solidFill>
                  <a:srgbClr val="000000"/>
                </a:solidFill>
                <a:latin typeface="Arial"/>
                <a:ea typeface="Arial"/>
                <a:cs typeface="Arial"/>
                <a:sym typeface="Arial"/>
              </a:rPr>
              <a:t>  Due to </a:t>
            </a:r>
            <a:r>
              <a:rPr lang="en-US" sz="2400" dirty="0" smtClean="0">
                <a:solidFill>
                  <a:srgbClr val="000000"/>
                </a:solidFill>
                <a:latin typeface="Arial"/>
                <a:ea typeface="Arial"/>
                <a:cs typeface="Arial"/>
                <a:sym typeface="Arial"/>
              </a:rPr>
              <a:t>this he </a:t>
            </a:r>
            <a:r>
              <a:rPr lang="en-US" sz="2400" dirty="0">
                <a:solidFill>
                  <a:srgbClr val="000000"/>
                </a:solidFill>
                <a:latin typeface="Arial"/>
                <a:ea typeface="Arial"/>
                <a:cs typeface="Arial"/>
                <a:sym typeface="Arial"/>
              </a:rPr>
              <a:t>was </a:t>
            </a:r>
            <a:r>
              <a:rPr lang="en-US" sz="2400" u="sng" dirty="0">
                <a:solidFill>
                  <a:srgbClr val="FF0000"/>
                </a:solidFill>
                <a:latin typeface="Arial"/>
                <a:ea typeface="Arial"/>
                <a:cs typeface="Arial"/>
                <a:sym typeface="Arial"/>
              </a:rPr>
              <a:t>given a military commission in the Virginia Militia </a:t>
            </a:r>
            <a:r>
              <a:rPr lang="en-US" sz="2400" u="sng" dirty="0" smtClean="0">
                <a:solidFill>
                  <a:srgbClr val="FF0000"/>
                </a:solidFill>
                <a:latin typeface="Arial"/>
                <a:ea typeface="Arial"/>
                <a:cs typeface="Arial"/>
                <a:sym typeface="Arial"/>
              </a:rPr>
              <a:t>with the rank of </a:t>
            </a:r>
            <a:r>
              <a:rPr lang="en-US" sz="2400" u="sng" dirty="0">
                <a:solidFill>
                  <a:srgbClr val="FF0000"/>
                </a:solidFill>
                <a:latin typeface="Arial"/>
                <a:ea typeface="Arial"/>
                <a:cs typeface="Arial"/>
                <a:sym typeface="Arial"/>
              </a:rPr>
              <a:t>Major</a:t>
            </a:r>
            <a:r>
              <a:rPr lang="en-US" sz="2400" dirty="0">
                <a:solidFill>
                  <a:srgbClr val="000000"/>
                </a:solidFill>
                <a:latin typeface="Arial"/>
                <a:ea typeface="Arial"/>
                <a:cs typeface="Arial"/>
                <a:sym typeface="Arial"/>
              </a:rPr>
              <a:t>. </a:t>
            </a:r>
          </a:p>
        </p:txBody>
      </p:sp>
    </p:spTree>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1668</TotalTime>
  <Words>481</Words>
  <Application>Microsoft Office PowerPoint</Application>
  <PresentationFormat>On-screen Show (4:3)</PresentationFormat>
  <Paragraphs>47</Paragraphs>
  <Slides>27</Slides>
  <Notes>18</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Slide 1</vt:lpstr>
      <vt:lpstr>Today’s Purpose:  Explain how George Washington caused the French and Indian War.</vt:lpstr>
      <vt:lpstr>Slide 3</vt:lpstr>
      <vt:lpstr>Who wins the French and Indian War?</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Who wins the French and Indian War?</vt:lpstr>
      <vt:lpstr>What is a parable?</vt:lpstr>
      <vt:lpstr>The Continental Refrigerator a parable about the French and Indian War  Irene lived in a mostly quiet neighborhood, until Frank and Ernie arrived.   They all became friends and would hang out at Irene’s house after school.  Frank and Ernie would bring snacks and sometimes trade with what Irene had in her refrigerator.  Frank usually took whatever was on the top shelf of the ‘fridge, and Ernie the bottom.  One day, Frank and Ernie got to arguing about what was on the middle shelf.  Irene didn’t know who to side with… Frank had been nicer to Irene so she helped him.  Her little brother Isaiah liked Ernie and helped him…   So who won? </vt:lpstr>
      <vt:lpstr>Slide 27</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3-12-2013  Bell Assignment:  Which European nation controlled land to the west of the 13 English Colonies? (use map printout)</dc:title>
  <dc:creator>School_user</dc:creator>
  <cp:lastModifiedBy>School_user</cp:lastModifiedBy>
  <cp:revision>20</cp:revision>
  <dcterms:created xsi:type="dcterms:W3CDTF">2013-03-11T13:52:07Z</dcterms:created>
  <dcterms:modified xsi:type="dcterms:W3CDTF">2014-03-21T03:36:34Z</dcterms:modified>
</cp:coreProperties>
</file>